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83" r:id="rId4"/>
    <p:sldId id="280" r:id="rId5"/>
    <p:sldId id="294" r:id="rId6"/>
    <p:sldId id="293" r:id="rId7"/>
    <p:sldId id="290" r:id="rId8"/>
    <p:sldId id="291" r:id="rId9"/>
    <p:sldId id="292" r:id="rId10"/>
    <p:sldId id="300" r:id="rId11"/>
    <p:sldId id="295" r:id="rId12"/>
    <p:sldId id="286" r:id="rId13"/>
    <p:sldId id="282" r:id="rId14"/>
    <p:sldId id="301" r:id="rId15"/>
    <p:sldId id="302" r:id="rId16"/>
    <p:sldId id="296" r:id="rId17"/>
    <p:sldId id="297" r:id="rId18"/>
    <p:sldId id="298" r:id="rId19"/>
    <p:sldId id="304" r:id="rId20"/>
    <p:sldId id="303" r:id="rId21"/>
    <p:sldId id="287" r:id="rId22"/>
    <p:sldId id="288" r:id="rId23"/>
    <p:sldId id="285" r:id="rId24"/>
    <p:sldId id="270" r:id="rId25"/>
    <p:sldId id="260" r:id="rId26"/>
  </p:sldIdLst>
  <p:sldSz cx="10688638" cy="7562850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2EEE0"/>
    <a:srgbClr val="74CC9F"/>
    <a:srgbClr val="913364"/>
    <a:srgbClr val="7AB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6530" autoAdjust="0"/>
  </p:normalViewPr>
  <p:slideViewPr>
    <p:cSldViewPr snapToGrid="0" snapToObjects="1">
      <p:cViewPr varScale="1">
        <p:scale>
          <a:sx n="102" d="100"/>
          <a:sy n="102" d="100"/>
        </p:scale>
        <p:origin x="1464" y="10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76DEB-AFF4-403B-A091-682628CC34A3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9D62D-54BC-422B-AC49-4EF35B193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95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58D44-5CB5-4D4A-AFB0-0DFBBB0824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76F29-EE2A-4B24-A204-77F13B797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55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028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42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336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846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218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650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94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000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909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61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9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371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014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569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218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99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184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73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1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67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54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24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01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88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6F29-EE2A-4B24-A204-77F13B79723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14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50" y="2349387"/>
            <a:ext cx="9085343" cy="162111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3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49262" y="302866"/>
            <a:ext cx="2404944" cy="6452932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432" y="302866"/>
            <a:ext cx="7036687" cy="645293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48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02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30" y="4859833"/>
            <a:ext cx="9085343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30" y="3205460"/>
            <a:ext cx="9085343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9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3392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56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3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3" y="2398405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2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2" y="2398405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61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20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88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2" y="1582597"/>
            <a:ext cx="3516489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90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2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433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3" y="1764667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433" y="7009643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E87F-D0B4-3D4B-83C1-AAEBD5BD9808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953" y="7009643"/>
            <a:ext cx="3384737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0192" y="7009643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BBC4-4873-0A40-9D09-0D458275A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54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l.cerioli@sccpmb.fr" TargetMode="External"/><Relationship Id="rId3" Type="http://schemas.openxmlformats.org/officeDocument/2006/relationships/image" Target="../media/image9.jpeg"/><Relationship Id="rId7" Type="http://schemas.openxmlformats.org/officeDocument/2006/relationships/hyperlink" Target="mailto:g.verdiere@ccpmb.f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.payen@ccpmb.fr" TargetMode="External"/><Relationship Id="rId11" Type="http://schemas.openxmlformats.org/officeDocument/2006/relationships/hyperlink" Target="mailto:a.leroy@ccpmb.fr" TargetMode="External"/><Relationship Id="rId5" Type="http://schemas.openxmlformats.org/officeDocument/2006/relationships/hyperlink" Target="mailto:c.marx@ccpmb.fr" TargetMode="External"/><Relationship Id="rId10" Type="http://schemas.openxmlformats.org/officeDocument/2006/relationships/hyperlink" Target="mailto:m.bazin@ccpmb.fr" TargetMode="External"/><Relationship Id="rId4" Type="http://schemas.openxmlformats.org/officeDocument/2006/relationships/hyperlink" Target="mailto:c.renaud-goud@ccpmb.fr" TargetMode="External"/><Relationship Id="rId9" Type="http://schemas.openxmlformats.org/officeDocument/2006/relationships/hyperlink" Target="mailto:l.martin@ccpmb.f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nté et environnement (couverture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0688638" cy="7556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594271"/>
            <a:ext cx="1068863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74CC9F"/>
                </a:solidFill>
                <a:latin typeface="Arial"/>
                <a:cs typeface="Arial"/>
              </a:rPr>
              <a:t>SANTÉ </a:t>
            </a:r>
          </a:p>
          <a:p>
            <a:pPr algn="ctr"/>
            <a:r>
              <a:rPr lang="fr-FR" sz="5400" b="1" dirty="0" smtClean="0">
                <a:solidFill>
                  <a:srgbClr val="74CC9F"/>
                </a:solidFill>
                <a:latin typeface="Arial"/>
                <a:cs typeface="Arial"/>
              </a:rPr>
              <a:t>ENVIRONNEMENT</a:t>
            </a:r>
            <a:endParaRPr lang="fr-FR" sz="5400" b="1" dirty="0">
              <a:solidFill>
                <a:srgbClr val="74CC9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72" y="7100869"/>
            <a:ext cx="3405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Lundi 15 février 2021- 18h00 – Mairie PASSY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Fonds Air Fioul</a:t>
            </a:r>
          </a:p>
          <a:p>
            <a:endParaRPr lang="fr-FR" b="1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8162"/>
            <a:ext cx="10688638" cy="5066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714301" y="791658"/>
            <a:ext cx="306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Barème en place pour </a:t>
            </a:r>
            <a:r>
              <a:rPr lang="fr-FR" sz="1400" b="1" dirty="0" err="1" smtClean="0"/>
              <a:t>MaPrimeRenov</a:t>
            </a:r>
            <a:endParaRPr lang="fr-FR" sz="1400" b="1" dirty="0" smtClean="0"/>
          </a:p>
          <a:p>
            <a:endParaRPr lang="fr-F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2731190" y="6314687"/>
            <a:ext cx="7612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Revenu très modeste           Revenu modeste                Revenu intermédiaire              Revenu élevé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8406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Fonds Air Fioul</a:t>
            </a:r>
          </a:p>
          <a:p>
            <a:endParaRPr lang="fr-FR" b="1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2977356" y="730071"/>
            <a:ext cx="502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Autres critères à définir : propositions</a:t>
            </a: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458" y="1331720"/>
            <a:ext cx="95670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Un dossier devra être rempli (type FAB)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OUI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 NON  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Pièces justificatives demandées : dossier rempli, devis, justificatif de résidence principale/bail pour une location annuelle, copie avis impôt sur le revenu, une photo de l’installation, dernière facture fioul au nom du propriétaire :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OUI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/ NON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Une aide mobilisable pour tous les devis signés entre le 01/01/2021 et le 31/12/2021 (dernier dossier accepté le 31/01/22) :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OUI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/ NON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Une fois le dossier complet reçu, il est validé en bureau communautaire puis l’aide est notifiée par courrier au bénéficiaire :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OUI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 NON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Modalités de versement de l’aide : 100% après travaux sur présentation de la facture acquittée (possibilité de verser 50% avant travaux </a:t>
            </a:r>
            <a:r>
              <a:rPr lang="fr-FR" sz="20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uniquement sur demande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sur présentation d’un premier versement/acompte) :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OUI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/ NON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Possibilité de faire un passeport thermique (100 €) qui sera remboursé si la chaudière est changée :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OUI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/ NON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Aide cumulable avec les autres dispositifs existants :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OUI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/ NON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Groupes de travail</a:t>
            </a:r>
          </a:p>
          <a:p>
            <a:endParaRPr lang="fr-FR" b="1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1229763" y="2193146"/>
            <a:ext cx="7771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Nomination d’un rapporteur par groupe</a:t>
            </a:r>
          </a:p>
          <a:p>
            <a:pPr>
              <a:defRPr/>
            </a:pPr>
            <a:endParaRPr lang="fr-FR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Climat Air Energie : _____________</a:t>
            </a:r>
          </a:p>
          <a:p>
            <a:pPr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Eau Environnement : ___________</a:t>
            </a:r>
          </a:p>
          <a:p>
            <a:pPr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Habitat Social : ________________</a:t>
            </a: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29763" y="1309856"/>
            <a:ext cx="525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baseline="30000" dirty="0" smtClean="0"/>
              <a:t>Groupes de travail</a:t>
            </a:r>
            <a:endParaRPr lang="fr-FR" sz="4800" baseline="30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9364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694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Groupes de travail</a:t>
            </a:r>
          </a:p>
          <a:p>
            <a:endParaRPr lang="fr-FR" b="1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1229763" y="2193146"/>
            <a:ext cx="33786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Remontée des échanges</a:t>
            </a:r>
          </a:p>
          <a:p>
            <a:pPr>
              <a:defRPr/>
            </a:pPr>
            <a:endParaRPr lang="fr-FR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Groupe de travail –</a:t>
            </a:r>
          </a:p>
          <a:p>
            <a:pPr>
              <a:defRPr/>
            </a:pPr>
            <a:r>
              <a:rPr 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climat/air/énergie</a:t>
            </a: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Groupe de travail – </a:t>
            </a:r>
            <a:br>
              <a:rPr 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eau/environnement</a:t>
            </a:r>
          </a:p>
          <a:p>
            <a:pPr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Groupe de travail – 	habitat/social</a:t>
            </a:r>
          </a:p>
          <a:p>
            <a:pPr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29763" y="1309856"/>
            <a:ext cx="525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baseline="30000" dirty="0" smtClean="0"/>
              <a:t>Groupes de travail</a:t>
            </a:r>
            <a:endParaRPr lang="fr-FR" sz="4800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4722682" y="3204487"/>
            <a:ext cx="570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COPIL Cit’ergie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Comité de rivière Arve Amont (SM3A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Case Rénov’ / PLH / Gens du voyage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416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Groupes de travail- Climat/Air/Energie</a:t>
            </a:r>
          </a:p>
          <a:p>
            <a:endParaRPr lang="fr-FR" b="1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763312" y="1248443"/>
            <a:ext cx="9542738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Cit’ergie – COPIL et visite annuelle</a:t>
            </a:r>
            <a:endParaRPr lang="fr-FR" sz="3600" b="1" baseline="30000" dirty="0" smtClean="0"/>
          </a:p>
          <a:p>
            <a:endParaRPr lang="fr-FR" sz="4000" b="1" baseline="300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COPIL du 08/12/2020 : Synthèse de la visite annuelle avec les services</a:t>
            </a:r>
            <a:endParaRPr lang="fr-FR" sz="32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De bonnes dynamiques sur certains sujets malgré une année difficile (</a:t>
            </a:r>
            <a:r>
              <a:rPr lang="fr-FR" sz="3200" dirty="0" err="1" smtClean="0"/>
              <a:t>Case’Rénov</a:t>
            </a:r>
            <a:r>
              <a:rPr lang="fr-FR" sz="3200" dirty="0" smtClean="0"/>
              <a:t>, dynamiques de projets, …)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Des opportunités à saisir (SCOT, PLH, Compétence mobilité, Schéma cyclable, SYANE)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Reste à discuter de la poursuite de la démarche territoire</a:t>
            </a:r>
            <a:endParaRPr lang="fr-FR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9668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Groupes de travail- Eau/Environnement</a:t>
            </a:r>
          </a:p>
          <a:p>
            <a:endParaRPr lang="fr-FR" b="1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763312" y="1248443"/>
            <a:ext cx="9542738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GEMAPI – Comité de rivière Arve Amont (SM3A)</a:t>
            </a:r>
            <a:endParaRPr lang="fr-FR" sz="4000" b="1" baseline="30000" dirty="0" smtClean="0"/>
          </a:p>
          <a:p>
            <a:endParaRPr lang="fr-FR" sz="4000" b="1" baseline="300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Périmètre CCPMB + CCVCMB (Chamonix)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1 à 2 réunions / an sur  l’ensemble des projets SM3A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Le CR vous sera transmis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fr-FR" sz="3200" dirty="0"/>
          </a:p>
          <a:p>
            <a:r>
              <a:rPr lang="fr-FR" sz="3200" dirty="0" smtClean="0"/>
              <a:t>Même type de réunion sur l’Arly mais ne concerne que Megève et Praz-sur-Arly (pas de formalisme SMBVA)</a:t>
            </a:r>
            <a:endParaRPr lang="fr-FR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526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Groupes de travail- Habitat/Social</a:t>
            </a:r>
          </a:p>
          <a:p>
            <a:endParaRPr lang="fr-FR" b="1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763312" y="989196"/>
            <a:ext cx="9162012" cy="622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baseline="30000" dirty="0" err="1" smtClean="0"/>
              <a:t>Case’Rénov</a:t>
            </a:r>
            <a:r>
              <a:rPr lang="fr-FR" sz="4800" b="1" baseline="30000" dirty="0" smtClean="0"/>
              <a:t>, propositions pour</a:t>
            </a:r>
            <a:r>
              <a:rPr lang="fr-FR" sz="4800" b="1" dirty="0" smtClean="0"/>
              <a:t> </a:t>
            </a:r>
            <a:r>
              <a:rPr lang="fr-FR" sz="4800" b="1" baseline="30000" dirty="0" smtClean="0"/>
              <a:t>2021</a:t>
            </a:r>
          </a:p>
          <a:p>
            <a:endParaRPr lang="fr-FR" sz="1800" b="1" baseline="300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4000" baseline="30000" dirty="0" smtClean="0"/>
              <a:t>Ajout d’un 4ème poste de travaux aidé : isolation des planchers bas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000" baseline="30000" dirty="0" smtClean="0"/>
              <a:t> Evolution des aides accordées :</a:t>
            </a:r>
          </a:p>
          <a:p>
            <a:endParaRPr lang="fr-FR" sz="4800" baseline="30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800" baseline="30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800" baseline="300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000" baseline="30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000" baseline="30000" dirty="0" smtClean="0"/>
              <a:t>Délibération par le Conseil du 24 mars</a:t>
            </a:r>
          </a:p>
          <a:p>
            <a:endParaRPr lang="fr-FR" sz="4000" baseline="30000" dirty="0" smtClean="0"/>
          </a:p>
          <a:p>
            <a:r>
              <a:rPr lang="fr-FR" sz="4800" b="1" baseline="30000" dirty="0" err="1" smtClean="0"/>
              <a:t>Case’Rénov</a:t>
            </a:r>
            <a:r>
              <a:rPr lang="fr-FR" sz="4800" b="1" baseline="30000" dirty="0"/>
              <a:t>, propositions pour </a:t>
            </a:r>
            <a:r>
              <a:rPr lang="fr-FR" sz="4800" b="1" baseline="30000" dirty="0" smtClean="0"/>
              <a:t>2022</a:t>
            </a:r>
            <a:endParaRPr lang="fr-FR" sz="4800" b="1" baseline="30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000" baseline="30000" dirty="0" smtClean="0"/>
              <a:t>Elargir le dispositif aux copropriétés</a:t>
            </a:r>
            <a:endParaRPr lang="fr-FR" sz="4000" baseline="30000" dirty="0"/>
          </a:p>
          <a:p>
            <a:endParaRPr lang="fr-FR" sz="3600" baseline="30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12247"/>
              </p:ext>
            </p:extLst>
          </p:nvPr>
        </p:nvGraphicFramePr>
        <p:xfrm>
          <a:off x="967410" y="3273837"/>
          <a:ext cx="365056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6701"/>
                <a:gridCol w="1333859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ACTUELLEMENT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 poste de travaux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1 000 €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 postes de travaux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1 500 €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3 postes de travaux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2 000 €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7226"/>
              </p:ext>
            </p:extLst>
          </p:nvPr>
        </p:nvGraphicFramePr>
        <p:xfrm>
          <a:off x="5047956" y="3273837"/>
          <a:ext cx="4218782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7852"/>
                <a:gridCol w="97093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PROPOSITION EVOLUTION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 poste de travaux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1 000 €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 postes de travaux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2 000 €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3 postes de travaux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3 000 €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4 postes </a:t>
                      </a:r>
                      <a:r>
                        <a:rPr lang="fr-FR" sz="2000" dirty="0" smtClean="0">
                          <a:effectLst/>
                        </a:rPr>
                        <a:t>de travaux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4 000€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85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Groupes de travail- Habitat/Social</a:t>
            </a:r>
          </a:p>
          <a:p>
            <a:endParaRPr lang="fr-FR" b="1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763312" y="1248443"/>
            <a:ext cx="9542738" cy="660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Programme Local de l’Habitat 2 (PLH2)</a:t>
            </a:r>
            <a:endParaRPr lang="fr-FR" sz="4000" b="1" baseline="30000" dirty="0" smtClean="0"/>
          </a:p>
          <a:p>
            <a:endParaRPr lang="fr-FR" sz="4000" b="1" baseline="300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Prestataire retenu : </a:t>
            </a:r>
            <a:r>
              <a:rPr lang="fr-FR" sz="3200" dirty="0" err="1" smtClean="0"/>
              <a:t>Cittanova</a:t>
            </a:r>
            <a:r>
              <a:rPr lang="fr-FR" sz="3200" dirty="0" smtClean="0"/>
              <a:t> </a:t>
            </a:r>
          </a:p>
          <a:p>
            <a:endParaRPr lang="fr-FR" sz="1400" dirty="0" smtClean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Réunion de démarrage : 25/01/21</a:t>
            </a:r>
          </a:p>
          <a:p>
            <a:endParaRPr lang="fr-FR" sz="1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 smtClean="0"/>
              <a:t>  Réflexions et élaboration suivies par </a:t>
            </a:r>
          </a:p>
          <a:p>
            <a:r>
              <a:rPr lang="fr-FR" sz="3200" dirty="0" smtClean="0"/>
              <a:t>	 </a:t>
            </a:r>
            <a:r>
              <a:rPr lang="fr-FR" sz="3200" b="1" dirty="0" err="1" smtClean="0"/>
              <a:t>CoPil</a:t>
            </a:r>
            <a:r>
              <a:rPr lang="fr-FR" sz="3200" b="1" dirty="0" smtClean="0"/>
              <a:t> </a:t>
            </a:r>
            <a:r>
              <a:rPr lang="fr-FR" sz="3200" dirty="0" smtClean="0"/>
              <a:t>: 10 maires + les services de l’Etat + </a:t>
            </a:r>
          </a:p>
          <a:p>
            <a:r>
              <a:rPr lang="fr-FR" sz="3200" dirty="0"/>
              <a:t> </a:t>
            </a:r>
            <a:r>
              <a:rPr lang="fr-FR" sz="3200" dirty="0" smtClean="0"/>
              <a:t>                     les services du Conseil Départemental</a:t>
            </a:r>
          </a:p>
          <a:p>
            <a:endParaRPr lang="fr-FR" sz="1400" dirty="0" smtClean="0"/>
          </a:p>
          <a:p>
            <a:r>
              <a:rPr lang="fr-FR" sz="3200" dirty="0" smtClean="0"/>
              <a:t>       </a:t>
            </a:r>
            <a:r>
              <a:rPr lang="fr-FR" sz="3200" b="1" dirty="0" smtClean="0"/>
              <a:t>CoTech</a:t>
            </a:r>
            <a:r>
              <a:rPr lang="fr-FR" sz="3200" dirty="0" smtClean="0"/>
              <a:t> : 1 élu/commune + techniciens communaux </a:t>
            </a:r>
            <a:endParaRPr lang="fr-FR" sz="3200" baseline="30000" dirty="0" smtClean="0"/>
          </a:p>
          <a:p>
            <a:endParaRPr lang="fr-FR" sz="4800" baseline="30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800" baseline="30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800" baseline="300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000" baseline="30000" dirty="0" smtClean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8309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Groupes de travail- Habitat/Social</a:t>
            </a:r>
          </a:p>
          <a:p>
            <a:endParaRPr lang="fr-FR" b="1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763312" y="1248443"/>
            <a:ext cx="9542738" cy="756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Gens du voyage : modification du règlement intérieur </a:t>
            </a:r>
            <a:endParaRPr lang="fr-FR" sz="4000" b="1" baseline="30000" dirty="0" smtClean="0"/>
          </a:p>
          <a:p>
            <a:endParaRPr lang="fr-FR" sz="4000" b="1" baseline="300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Révision des tarifs de l’eau et de l’</a:t>
            </a:r>
            <a:r>
              <a:rPr lang="fr-FR" sz="3200" dirty="0"/>
              <a:t>é</a:t>
            </a:r>
            <a:r>
              <a:rPr lang="fr-FR" sz="3200" dirty="0" smtClean="0"/>
              <a:t>lectricité par pallier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Suppression du tarif à 4€90/jour pour deux caravanes sur 1 emplacement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 smtClean="0"/>
              <a:t>Mise en place d’horaires pour faire les encaissements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3200" dirty="0"/>
              <a:t>Organisation d’une visite des </a:t>
            </a:r>
            <a:r>
              <a:rPr lang="fr-FR" sz="3200" dirty="0" smtClean="0"/>
              <a:t>aires en avril </a:t>
            </a:r>
            <a:r>
              <a:rPr lang="fr-FR" sz="2000" dirty="0" smtClean="0"/>
              <a:t>(date et horaire à fixer)</a:t>
            </a:r>
            <a:endParaRPr lang="fr-FR" sz="3200" baseline="30000" dirty="0" smtClean="0"/>
          </a:p>
          <a:p>
            <a:endParaRPr lang="fr-FR" sz="4800" baseline="30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800" baseline="30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800" baseline="300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000" baseline="30000" dirty="0" smtClean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91347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854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Points d’information – actions en cours</a:t>
            </a:r>
          </a:p>
          <a:p>
            <a:endParaRPr lang="fr-FR" b="1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433137" y="1356663"/>
            <a:ext cx="9857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Actions </a:t>
            </a: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climat air énergie – calendrier 2021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29763" y="941599"/>
            <a:ext cx="757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baseline="30000" dirty="0" smtClean="0"/>
              <a:t>Point d’information sur les actions en cours</a:t>
            </a:r>
            <a:endParaRPr lang="fr-FR" sz="4800" baseline="30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28516"/>
              </p:ext>
            </p:extLst>
          </p:nvPr>
        </p:nvGraphicFramePr>
        <p:xfrm>
          <a:off x="167877" y="2300406"/>
          <a:ext cx="10284139" cy="38426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5723"/>
                <a:gridCol w="823761"/>
                <a:gridCol w="752640"/>
                <a:gridCol w="1259305"/>
                <a:gridCol w="730189"/>
                <a:gridCol w="656931"/>
                <a:gridCol w="569495"/>
                <a:gridCol w="529390"/>
                <a:gridCol w="481787"/>
                <a:gridCol w="116840"/>
                <a:gridCol w="407123"/>
                <a:gridCol w="139632"/>
                <a:gridCol w="379084"/>
                <a:gridCol w="214804"/>
                <a:gridCol w="448848"/>
                <a:gridCol w="135614"/>
                <a:gridCol w="67297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Fév.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Mars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Avril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Mai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Juin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Juil.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Ao</a:t>
                      </a:r>
                      <a:r>
                        <a:rPr lang="fr-FR" sz="1800" dirty="0" smtClean="0"/>
                        <a:t>.</a:t>
                      </a:r>
                      <a:endParaRPr lang="fr-FR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/>
                        <a:t>Sept.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err="1" smtClean="0"/>
                        <a:t>Oct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err="1" smtClean="0"/>
                        <a:t>Nov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800" dirty="0" smtClean="0"/>
                        <a:t>Déc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2022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Fonds Air Gaz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800" dirty="0" smtClean="0"/>
                        <a:t>Préparation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Lancement</a:t>
                      </a:r>
                      <a:endParaRPr lang="fr-FR" sz="1800" dirty="0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r>
                        <a:rPr lang="fr-FR" sz="1800" dirty="0" smtClean="0"/>
                        <a:t>Suivi administratif et financier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Fonds Air véhicules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fr-FR" sz="1800" dirty="0" smtClean="0"/>
                        <a:t>Préparation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fr-FR" sz="1800" dirty="0" smtClean="0"/>
                        <a:t>Lancement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ACTEE</a:t>
                      </a:r>
                      <a:endParaRPr lang="fr-FR" sz="18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Audits &amp; programmation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Rénovations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755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Contrat de relance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800" dirty="0" smtClean="0"/>
                        <a:t>Préparation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r>
                        <a:rPr lang="fr-FR" sz="1800" dirty="0" smtClean="0"/>
                        <a:t>Mise en œuvre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70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Etude station GNV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fr-FR" sz="1800" dirty="0" smtClean="0"/>
                        <a:t>Préparation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fr-FR" sz="1800" dirty="0" smtClean="0"/>
                        <a:t>Lancement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Plan climat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fr-FR" sz="1800" dirty="0" smtClean="0"/>
                        <a:t>Bilan mi-parcours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Mise en œuvre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Cit’ergie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21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3" y="-831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29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endParaRPr lang="fr-FR" sz="2000" b="1" baseline="30000" dirty="0"/>
          </a:p>
        </p:txBody>
      </p:sp>
      <p:sp>
        <p:nvSpPr>
          <p:cNvPr id="4" name="ZoneTexte 3"/>
          <p:cNvSpPr txBox="1"/>
          <p:nvPr/>
        </p:nvSpPr>
        <p:spPr>
          <a:xfrm>
            <a:off x="1247519" y="1444654"/>
            <a:ext cx="314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baseline="30000" dirty="0" smtClean="0"/>
              <a:t>ORDRE du JOUR</a:t>
            </a:r>
            <a:endParaRPr lang="fr-FR" sz="4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647256" y="2070755"/>
            <a:ext cx="4715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Création d’un dispositif d’aide aux particuliers du territoire</a:t>
            </a: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Remontée des échanges des groupes</a:t>
            </a:r>
          </a:p>
          <a:p>
            <a:pPr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Nomination d’un rapporteur par groupe</a:t>
            </a:r>
          </a:p>
          <a:p>
            <a:pPr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Climat </a:t>
            </a:r>
            <a:r>
              <a:rPr 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/ Air /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Energie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Eau / Environnement</a:t>
            </a: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639863" y="7100869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1259124" y="2184758"/>
            <a:ext cx="3360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Fonds Air Fioul</a:t>
            </a: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Groupes de travail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Point d’information sur les actions en cours</a:t>
            </a: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Questions diverses 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Points d’information – actions en cours</a:t>
            </a:r>
          </a:p>
          <a:p>
            <a:endParaRPr lang="fr-FR" b="1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433137" y="1356663"/>
            <a:ext cx="98578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Actions – </a:t>
            </a: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climat air énergie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ACTEE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:</a:t>
            </a:r>
          </a:p>
          <a:p>
            <a:pPr marL="703263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CCPMB et CC Faucigny Glières</a:t>
            </a:r>
          </a:p>
          <a:p>
            <a:pPr marL="703263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Audits, programmes de rénovation et logiciel de suivi des consommations</a:t>
            </a:r>
          </a:p>
          <a:p>
            <a:pPr marL="703263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Partenariat avec la Banque des Territoires (</a:t>
            </a:r>
            <a:r>
              <a:rPr lang="fr-FR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Intracting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703263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Objectif : rénovation des bâtiments publics (+financements)</a:t>
            </a: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Projet européen CLIMA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(résilience face au changement climatique) :</a:t>
            </a:r>
          </a:p>
          <a:p>
            <a:pPr marL="703263" indent="-342900">
              <a:buFont typeface="Arial" panose="020B0604020202020204" pitchFamily="34" charset="0"/>
              <a:buChar char="•"/>
              <a:tabLst>
                <a:tab pos="360363" algn="l"/>
              </a:tabLst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Candidature déposée – réponse de l’UE cet été</a:t>
            </a:r>
          </a:p>
          <a:p>
            <a:pPr marL="703263" indent="-342900">
              <a:buFont typeface="Arial" panose="020B0604020202020204" pitchFamily="34" charset="0"/>
              <a:buChar char="•"/>
              <a:tabLst>
                <a:tab pos="360363" algn="l"/>
              </a:tabLst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CCPMB = territoire pilote pour des actions innovantes sur la santé</a:t>
            </a:r>
          </a:p>
          <a:p>
            <a:pPr marL="703263" indent="-342900">
              <a:buFont typeface="Arial" panose="020B0604020202020204" pitchFamily="34" charset="0"/>
              <a:buChar char="•"/>
              <a:tabLst>
                <a:tab pos="360363" algn="l"/>
              </a:tabLst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Partenaire principal = Haute Ecole de Santé de Suisse Occidentale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29763" y="1118853"/>
            <a:ext cx="757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baseline="30000" dirty="0" smtClean="0"/>
              <a:t>Point d’information sur les actions en cours</a:t>
            </a:r>
            <a:endParaRPr lang="fr-FR" sz="4800" baseline="30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88309"/>
              </p:ext>
            </p:extLst>
          </p:nvPr>
        </p:nvGraphicFramePr>
        <p:xfrm>
          <a:off x="609600" y="5687900"/>
          <a:ext cx="8309811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937"/>
                <a:gridCol w="2769937"/>
                <a:gridCol w="276993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Accompagnement</a:t>
                      </a:r>
                      <a:r>
                        <a:rPr lang="fr-FR" sz="1600" baseline="0" dirty="0" smtClean="0"/>
                        <a:t> des s</a:t>
                      </a:r>
                      <a:r>
                        <a:rPr lang="fr-FR" sz="1600" dirty="0" smtClean="0"/>
                        <a:t>tructures de santé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Appli « santé et bien-être</a:t>
                      </a:r>
                      <a:r>
                        <a:rPr lang="fr-FR" sz="1600" baseline="0" dirty="0" smtClean="0"/>
                        <a:t> en montagne »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Outils pour</a:t>
                      </a:r>
                      <a:r>
                        <a:rPr lang="fr-FR" sz="1600" baseline="0" dirty="0" smtClean="0"/>
                        <a:t> l’urbanisme (îlots de chaleur)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Formations</a:t>
                      </a:r>
                      <a:r>
                        <a:rPr lang="fr-FR" sz="1600" baseline="0" dirty="0" smtClean="0"/>
                        <a:t> pour les professionnels de santé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Observatoire</a:t>
                      </a:r>
                      <a:r>
                        <a:rPr lang="fr-FR" sz="1600" baseline="0" dirty="0" smtClean="0"/>
                        <a:t> citoyen de l’air (ATMO)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Hackaton</a:t>
                      </a:r>
                      <a:r>
                        <a:rPr lang="fr-FR" sz="1600" dirty="0" smtClean="0"/>
                        <a:t> santé et climat ?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715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Points d’information – actions en cours</a:t>
            </a:r>
          </a:p>
          <a:p>
            <a:endParaRPr lang="fr-FR" b="1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584462" y="1759416"/>
            <a:ext cx="924533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Actions – </a:t>
            </a: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climat air énergie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Fonds Air Entreprises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 marL="360363">
              <a:defRPr/>
            </a:pPr>
            <a:r>
              <a:rPr 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dossiers en attente – pas de retour technique de la Région et du Département – remise en question du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fonctionnement</a:t>
            </a:r>
          </a:p>
          <a:p>
            <a:pPr marL="360363">
              <a:defRPr/>
            </a:pPr>
            <a:r>
              <a:rPr lang="fr-FR" sz="1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 industries </a:t>
            </a: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(filtration), </a:t>
            </a:r>
            <a:r>
              <a:rPr lang="fr-FR" sz="1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 gîtes </a:t>
            </a: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(fioul vers chaudière à granules labélisée + fioul vers PAC performante + renouvellement gaz + fermeture cheminée)</a:t>
            </a:r>
          </a:p>
          <a:p>
            <a:pPr marL="360363">
              <a:defRPr/>
            </a:pPr>
            <a:r>
              <a:rPr lang="fr-FR" sz="1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</a:t>
            </a:r>
            <a:r>
              <a:rPr lang="fr-FR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hôtel </a:t>
            </a:r>
            <a:r>
              <a:rPr lang="fr-FR" sz="18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 1 restaurant </a:t>
            </a: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fioul vers chaudière gaz condensation</a:t>
            </a:r>
            <a:endParaRPr lang="fr-FR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0363"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(liste détaillée </a:t>
            </a:r>
            <a:r>
              <a:rPr lang="fr-FR" sz="2000" smtClean="0">
                <a:latin typeface="Helvetica" panose="020B0604020202020204" pitchFamily="34" charset="0"/>
                <a:cs typeface="Helvetica" panose="020B0604020202020204" pitchFamily="34" charset="0"/>
              </a:rPr>
              <a:t>en annexe du CR)</a:t>
            </a: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0363"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COPIL Fonds Air Bois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1400 prime à verser sur 2021 – objectif inatteignable à moyens constants – demande d’un budget supplémentaire communication – 2 pistes d’évolution : augmentation de la prime + prolongation du fonds (à ne pas diffuser)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29763" y="1309856"/>
            <a:ext cx="757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baseline="30000" dirty="0" smtClean="0"/>
              <a:t>Point d’information sur les actions en cours</a:t>
            </a:r>
            <a:endParaRPr lang="fr-FR" sz="4800" baseline="30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28459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Points d’information – actions en cours</a:t>
            </a:r>
          </a:p>
          <a:p>
            <a:endParaRPr lang="fr-FR" b="1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1229762" y="2193146"/>
            <a:ext cx="86683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Actions – </a:t>
            </a: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eau environnement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Arve Pure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organisation prochaine réunion pour proposer une nouvelle organisation sur le territoire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SGL </a:t>
            </a:r>
            <a:r>
              <a:rPr lang="fr-FR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Carbon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: réunion et visite du site – traitement des volets air et eau</a:t>
            </a:r>
          </a:p>
          <a:p>
            <a:pPr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29763" y="1309856"/>
            <a:ext cx="757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baseline="30000" dirty="0" smtClean="0"/>
              <a:t>Point d’information sur les actions en cours</a:t>
            </a:r>
            <a:endParaRPr lang="fr-FR" sz="4800" baseline="30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01510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7746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3487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74CC9F"/>
                </a:solidFill>
              </a:rPr>
              <a:t>COMMISSION SANTE ENVIONNEMENT</a:t>
            </a:r>
          </a:p>
          <a:p>
            <a:r>
              <a:rPr lang="fr-FR" sz="1600" b="1" dirty="0" smtClean="0">
                <a:solidFill>
                  <a:srgbClr val="74CC9F"/>
                </a:solidFill>
              </a:rPr>
              <a:t>Questions diverses</a:t>
            </a:r>
            <a:endParaRPr lang="fr-FR" sz="1600" b="1" dirty="0">
              <a:solidFill>
                <a:srgbClr val="74CC9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2116" y="1961496"/>
            <a:ext cx="7057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/>
              <a:t>Vos questions ….</a:t>
            </a:r>
          </a:p>
          <a:p>
            <a:endParaRPr lang="fr-FR" sz="48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47519" y="2550358"/>
            <a:ext cx="3360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25492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0" y="-147746"/>
            <a:ext cx="1064610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3487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74CC9F"/>
                </a:solidFill>
              </a:rPr>
              <a:t>COMMISSION SANTE ENVIONNEMENT</a:t>
            </a:r>
          </a:p>
          <a:p>
            <a:r>
              <a:rPr lang="fr-FR" sz="1600" b="1" dirty="0" smtClean="0">
                <a:solidFill>
                  <a:srgbClr val="74CC9F"/>
                </a:solidFill>
              </a:rPr>
              <a:t>Questions diverses</a:t>
            </a:r>
            <a:endParaRPr lang="fr-FR" sz="1600" b="1" dirty="0">
              <a:solidFill>
                <a:srgbClr val="74CC9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7079" y="729894"/>
            <a:ext cx="99733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Contacts </a:t>
            </a:r>
          </a:p>
          <a:p>
            <a:pPr algn="ctr"/>
            <a:r>
              <a:rPr lang="fr-FR" sz="3200" u="sng" dirty="0" smtClean="0"/>
              <a:t>Environnement </a:t>
            </a:r>
            <a:r>
              <a:rPr lang="fr-FR" sz="3200" b="1" dirty="0" smtClean="0"/>
              <a:t> </a:t>
            </a:r>
          </a:p>
          <a:p>
            <a:r>
              <a:rPr lang="fr-FR" sz="2400" b="1" u="sng" dirty="0" smtClean="0"/>
              <a:t>Carole RENAUD-GOUD</a:t>
            </a:r>
            <a:r>
              <a:rPr lang="fr-FR" sz="2400" b="1" dirty="0" smtClean="0"/>
              <a:t>         </a:t>
            </a:r>
            <a:r>
              <a:rPr lang="fr-FR" sz="2000" dirty="0" smtClean="0"/>
              <a:t>04 50 78 12 43 / 06 14 44 08 34 </a:t>
            </a:r>
            <a:r>
              <a:rPr lang="fr-FR" sz="1800" dirty="0" smtClean="0"/>
              <a:t>/ </a:t>
            </a:r>
            <a:r>
              <a:rPr lang="fr-FR" sz="2000" dirty="0" smtClean="0">
                <a:hlinkClick r:id="rId4"/>
              </a:rPr>
              <a:t>c.renaud-goud@ccpmb.fr</a:t>
            </a:r>
            <a:endParaRPr lang="fr-FR" sz="2000" dirty="0" smtClean="0"/>
          </a:p>
          <a:p>
            <a:r>
              <a:rPr lang="fr-FR" sz="2400" b="1" dirty="0" smtClean="0"/>
              <a:t>Charlotte MARX			     </a:t>
            </a:r>
            <a:r>
              <a:rPr lang="fr-FR" sz="2000" dirty="0"/>
              <a:t>04 50 93 72 84 / 07 78 45 95 13 </a:t>
            </a:r>
            <a:r>
              <a:rPr lang="fr-FR" sz="2000" dirty="0" smtClean="0"/>
              <a:t>/ </a:t>
            </a:r>
            <a:r>
              <a:rPr lang="fr-FR" sz="2000" dirty="0" smtClean="0">
                <a:hlinkClick r:id="rId5"/>
              </a:rPr>
              <a:t>c.marx@ccpmb.fr</a:t>
            </a:r>
            <a:endParaRPr lang="fr-FR" sz="2000" dirty="0" smtClean="0"/>
          </a:p>
          <a:p>
            <a:r>
              <a:rPr lang="fr-FR" sz="2400" b="1" dirty="0" smtClean="0"/>
              <a:t>Jérémy PAYEN         		     </a:t>
            </a:r>
            <a:r>
              <a:rPr lang="fr-FR" sz="2000" dirty="0" smtClean="0"/>
              <a:t>04 57 27 20 68 / 07 78 45 51 71 / </a:t>
            </a:r>
            <a:r>
              <a:rPr lang="fr-FR" sz="2000" dirty="0" smtClean="0">
                <a:hlinkClick r:id="rId6"/>
              </a:rPr>
              <a:t>j.payen@ccpmb.fr</a:t>
            </a:r>
            <a:endParaRPr lang="fr-FR" sz="2000" dirty="0" smtClean="0"/>
          </a:p>
          <a:p>
            <a:r>
              <a:rPr lang="fr-FR" sz="2400" b="1" dirty="0" smtClean="0"/>
              <a:t>Garance VERDIERE                </a:t>
            </a:r>
            <a:r>
              <a:rPr lang="fr-FR" sz="2000" dirty="0" smtClean="0"/>
              <a:t>04 50 78 </a:t>
            </a:r>
            <a:r>
              <a:rPr lang="fr-FR" sz="2000" dirty="0"/>
              <a:t>1</a:t>
            </a:r>
            <a:r>
              <a:rPr lang="fr-FR" sz="2000" dirty="0" smtClean="0"/>
              <a:t>2 69 / 06 </a:t>
            </a:r>
            <a:r>
              <a:rPr lang="fr-FR" sz="2000" dirty="0"/>
              <a:t>2</a:t>
            </a:r>
            <a:r>
              <a:rPr lang="fr-FR" sz="2000" dirty="0" smtClean="0"/>
              <a:t>8 92 89 70 / </a:t>
            </a:r>
            <a:r>
              <a:rPr lang="fr-FR" sz="2000" dirty="0" smtClean="0">
                <a:hlinkClick r:id="rId7"/>
              </a:rPr>
              <a:t>g.verdiere@ccpmb.fr</a:t>
            </a:r>
            <a:endParaRPr lang="fr-FR" sz="2000" dirty="0" smtClean="0"/>
          </a:p>
          <a:p>
            <a:pPr algn="ctr"/>
            <a:r>
              <a:rPr lang="fr-FR" sz="3200" u="sng" dirty="0" smtClean="0"/>
              <a:t>Habitat</a:t>
            </a:r>
            <a:r>
              <a:rPr lang="fr-FR" sz="3200" dirty="0" smtClean="0"/>
              <a:t> </a:t>
            </a:r>
          </a:p>
          <a:p>
            <a:r>
              <a:rPr lang="fr-FR" sz="2400" b="1" u="sng" dirty="0" smtClean="0"/>
              <a:t>Laurie CERIOLI</a:t>
            </a:r>
            <a:r>
              <a:rPr lang="fr-FR" sz="2400" b="1" dirty="0" smtClean="0"/>
              <a:t>    </a:t>
            </a:r>
            <a:r>
              <a:rPr lang="fr-FR" sz="2000" dirty="0" smtClean="0"/>
              <a:t>04 50 90 49 50 / 07 78 45 95 31 / </a:t>
            </a:r>
            <a:r>
              <a:rPr lang="fr-FR" sz="2000" dirty="0" smtClean="0">
                <a:hlinkClick r:id="rId8"/>
              </a:rPr>
              <a:t>l.cerioli@ccpmb.fr</a:t>
            </a:r>
            <a:endParaRPr lang="fr-FR" sz="2000" dirty="0" smtClean="0"/>
          </a:p>
          <a:p>
            <a:r>
              <a:rPr lang="fr-FR" sz="2400" b="1" dirty="0" smtClean="0"/>
              <a:t>Lilly MARTIN       </a:t>
            </a:r>
            <a:r>
              <a:rPr lang="fr-FR" sz="2000" dirty="0" smtClean="0"/>
              <a:t>04 50 90 49 55 / 06 46 75 20 84 / </a:t>
            </a:r>
            <a:r>
              <a:rPr lang="fr-FR" sz="2000" dirty="0" smtClean="0">
                <a:hlinkClick r:id="rId9"/>
              </a:rPr>
              <a:t>l.martin@ccpmb.fr</a:t>
            </a:r>
            <a:endParaRPr lang="fr-FR" sz="2000" dirty="0" smtClean="0"/>
          </a:p>
          <a:p>
            <a:r>
              <a:rPr lang="fr-FR" sz="2400" b="1" dirty="0" smtClean="0"/>
              <a:t>Martine BAZIN   </a:t>
            </a:r>
            <a:r>
              <a:rPr lang="fr-FR" sz="2000" dirty="0" smtClean="0"/>
              <a:t>04 50 78 12 39 / 06 75 59 09 68 / </a:t>
            </a:r>
            <a:r>
              <a:rPr lang="fr-FR" sz="2000" dirty="0" smtClean="0">
                <a:hlinkClick r:id="rId10"/>
              </a:rPr>
              <a:t>m.bazin@ccpmb.f</a:t>
            </a:r>
            <a:r>
              <a:rPr lang="fr-FR" sz="2400" dirty="0" smtClean="0">
                <a:hlinkClick r:id="rId10"/>
              </a:rPr>
              <a:t>r</a:t>
            </a:r>
            <a:endParaRPr lang="fr-FR" sz="2400" dirty="0" smtClean="0"/>
          </a:p>
          <a:p>
            <a:pPr algn="ctr"/>
            <a:r>
              <a:rPr lang="fr-FR" sz="3200" u="sng" dirty="0" smtClean="0"/>
              <a:t>Social </a:t>
            </a:r>
            <a:r>
              <a:rPr lang="fr-FR" sz="3600" dirty="0" smtClean="0"/>
              <a:t> </a:t>
            </a:r>
          </a:p>
          <a:p>
            <a:r>
              <a:rPr lang="fr-FR" sz="2400" b="1" u="sng" dirty="0" smtClean="0"/>
              <a:t>Aurore LEROY</a:t>
            </a:r>
            <a:r>
              <a:rPr lang="fr-FR" sz="2400" b="1" dirty="0" smtClean="0"/>
              <a:t>     </a:t>
            </a:r>
            <a:r>
              <a:rPr lang="fr-FR" sz="2000" dirty="0" smtClean="0"/>
              <a:t>04 57 27 20 64 / 07 52 67 21 33 / </a:t>
            </a:r>
            <a:r>
              <a:rPr lang="fr-FR" sz="2000" dirty="0" smtClean="0">
                <a:hlinkClick r:id="rId11"/>
              </a:rPr>
              <a:t>a.leroy@ccpmb.fr</a:t>
            </a:r>
            <a:endParaRPr lang="fr-FR" sz="2000" dirty="0" smtClean="0"/>
          </a:p>
          <a:p>
            <a:r>
              <a:rPr lang="fr-FR" sz="2400" b="1" dirty="0"/>
              <a:t>Martine BAZIN </a:t>
            </a:r>
            <a:r>
              <a:rPr lang="fr-FR" sz="2400" b="1" dirty="0" smtClean="0"/>
              <a:t>  </a:t>
            </a:r>
            <a:r>
              <a:rPr lang="fr-FR" sz="2000" dirty="0" smtClean="0"/>
              <a:t>04 </a:t>
            </a:r>
            <a:r>
              <a:rPr lang="fr-FR" sz="2000" dirty="0"/>
              <a:t>50 78 12 39 / 06 75 59 09 68 / </a:t>
            </a:r>
            <a:r>
              <a:rPr lang="fr-FR" sz="2000" dirty="0">
                <a:hlinkClick r:id="rId10"/>
              </a:rPr>
              <a:t>m.bazin@ccpmb.f</a:t>
            </a:r>
            <a:r>
              <a:rPr lang="fr-FR" sz="2400" dirty="0">
                <a:hlinkClick r:id="rId10"/>
              </a:rPr>
              <a:t>r</a:t>
            </a:r>
            <a:endParaRPr lang="fr-FR" sz="2400" dirty="0"/>
          </a:p>
          <a:p>
            <a:endParaRPr lang="fr-FR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47519" y="2550358"/>
            <a:ext cx="3360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4642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86" y="-3257"/>
            <a:ext cx="10688638" cy="7556392"/>
          </a:xfrm>
          <a:prstGeom prst="rect">
            <a:avLst/>
          </a:prstGeom>
        </p:spPr>
      </p:pic>
      <p:pic>
        <p:nvPicPr>
          <p:cNvPr id="6" name="Image 5" descr="IMG_4873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/>
          <a:stretch/>
        </p:blipFill>
        <p:spPr>
          <a:xfrm>
            <a:off x="5418027" y="0"/>
            <a:ext cx="5270611" cy="7553135"/>
          </a:xfrm>
          <a:prstGeom prst="rect">
            <a:avLst/>
          </a:prstGeom>
        </p:spPr>
      </p:pic>
      <p:pic>
        <p:nvPicPr>
          <p:cNvPr id="8" name="Image 7" descr="LogoPMB-blan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126" y="6597598"/>
            <a:ext cx="1401148" cy="6032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886" y="216884"/>
            <a:ext cx="3487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74CC9F"/>
                </a:solidFill>
              </a:rPr>
              <a:t>COMMISSION SANTE ENVIRONNEMENT</a:t>
            </a:r>
            <a:endParaRPr lang="fr-FR" sz="1400" b="1" dirty="0">
              <a:solidFill>
                <a:srgbClr val="74CC9F"/>
              </a:solidFill>
            </a:endParaRPr>
          </a:p>
          <a:p>
            <a:endParaRPr lang="fr-FR" b="1" baseline="30000" dirty="0"/>
          </a:p>
        </p:txBody>
      </p:sp>
      <p:sp>
        <p:nvSpPr>
          <p:cNvPr id="4" name="ZoneTexte 3"/>
          <p:cNvSpPr txBox="1"/>
          <p:nvPr/>
        </p:nvSpPr>
        <p:spPr>
          <a:xfrm>
            <a:off x="1212112" y="3019647"/>
            <a:ext cx="38357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131694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5226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312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Fonds Air Fioul</a:t>
            </a:r>
          </a:p>
          <a:p>
            <a:endParaRPr lang="fr-FR" b="1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504569" y="1233987"/>
            <a:ext cx="8856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Dispositif d’aide aux particuliers pour le changement de chaudière fioul</a:t>
            </a: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sp>
        <p:nvSpPr>
          <p:cNvPr id="14" name="Rectangle 13"/>
          <p:cNvSpPr/>
          <p:nvPr/>
        </p:nvSpPr>
        <p:spPr>
          <a:xfrm>
            <a:off x="504569" y="1634097"/>
            <a:ext cx="8856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Potentiel de ce dispositif sur le territoire</a:t>
            </a: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6" y="2411282"/>
            <a:ext cx="10314720" cy="39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Fonds Air Fioul</a:t>
            </a:r>
          </a:p>
          <a:p>
            <a:endParaRPr lang="fr-FR" b="1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3743069" y="1210674"/>
            <a:ext cx="3026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Définition des critères</a:t>
            </a: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1026" y="2027722"/>
            <a:ext cx="82108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L’avis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Monsieur le Président de la CCPMB est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noté en bleu dans l’arbre de décision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Budget : 80 000 € en 2021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Objectif : 50 dossiers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Une aide qui sera votée par le Conseil communautaire du 24 mars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Fonds Air Fioul</a:t>
            </a:r>
          </a:p>
          <a:p>
            <a:endParaRPr lang="fr-FR" b="1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1843880" y="965308"/>
            <a:ext cx="7000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Je veux changer ma chaudière combien ça me coute ?</a:t>
            </a:r>
          </a:p>
          <a:p>
            <a:pPr algn="ctr"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Exemple de simulations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91111"/>
              </p:ext>
            </p:extLst>
          </p:nvPr>
        </p:nvGraphicFramePr>
        <p:xfrm>
          <a:off x="2569369" y="1822450"/>
          <a:ext cx="5549899" cy="3743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1631"/>
                <a:gridCol w="1343384"/>
                <a:gridCol w="1292442"/>
                <a:gridCol w="1292442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Type de système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Chaudière granulés (€ TTC)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Pompe à chaleur Air-Eau (€ TTC)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Coût estimatif des travaux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20 045 €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17 408 €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Revenus des ménages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Possibilités de financement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Montants des subventions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Montants des subventions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Ménages aux revenus très modestes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Ma Prime </a:t>
                      </a:r>
                      <a:r>
                        <a:rPr lang="fr-FR" sz="1100" u="none" strike="noStrike" dirty="0" err="1">
                          <a:effectLst/>
                        </a:rPr>
                        <a:t>Rénov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10 </a:t>
                      </a:r>
                      <a:r>
                        <a:rPr lang="fr-FR" sz="1100" u="none" strike="noStrike" dirty="0">
                          <a:effectLst/>
                        </a:rPr>
                        <a:t>000 €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4 000 €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CEE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4 364€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4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364 </a:t>
                      </a:r>
                      <a:r>
                        <a:rPr lang="fr-FR" sz="1100" u="none" strike="noStrike" dirty="0" smtClean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Reste à charge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5 681€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9 044 €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Ménages aux revenus modestes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Ma Prime </a:t>
                      </a:r>
                      <a:r>
                        <a:rPr lang="fr-FR" sz="1100" u="none" strike="noStrike" dirty="0" err="1">
                          <a:effectLst/>
                        </a:rPr>
                        <a:t>Rénov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8 000 €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3 000 €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CEE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4 364 €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4 364 €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Reste à charge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7 681€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10 044 €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Ménages aux revenus intermédiaires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Ma Prime </a:t>
                      </a:r>
                      <a:r>
                        <a:rPr lang="fr-FR" sz="1100" u="none" strike="noStrike" dirty="0" err="1">
                          <a:effectLst/>
                        </a:rPr>
                        <a:t>Rénov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4 000 €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2 000 €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CEE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2 727 €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2 727 €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Reste à charge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13 318 €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12 681 €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Ménages aux revenus élevés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CEE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2 727 €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2 727 €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Reste à charge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17 318 €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14 681 €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Résidents secondaires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CEE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2 727 €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2 727 €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Reste à charge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17 318 €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14 681 €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EE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39800" y="5970919"/>
            <a:ext cx="958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Fonds Air Gaz :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1 200€ d’aide (400€ CCPMB + 400€ GRDF + 400€ Région)</a:t>
            </a:r>
          </a:p>
        </p:txBody>
      </p:sp>
    </p:spTree>
    <p:extLst>
      <p:ext uri="{BB962C8B-B14F-4D97-AF65-F5344CB8AC3E}">
        <p14:creationId xmlns:p14="http://schemas.microsoft.com/office/powerpoint/2010/main" val="36307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Fonds Air Fioul</a:t>
            </a:r>
          </a:p>
          <a:p>
            <a:endParaRPr lang="fr-FR" b="1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314"/>
            <a:ext cx="10688638" cy="531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Fonds Air Fioul</a:t>
            </a:r>
          </a:p>
          <a:p>
            <a:endParaRPr lang="fr-FR" b="1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809867" y="7169511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63" y="0"/>
            <a:ext cx="7811511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Fonds Air Fioul</a:t>
            </a:r>
          </a:p>
          <a:p>
            <a:endParaRPr lang="fr-FR" b="1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3531290" y="7083950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49" y="1075947"/>
            <a:ext cx="9421540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anté et environnement (interieur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86" y="216884"/>
            <a:ext cx="42765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74CC9F"/>
                </a:solidFill>
              </a:rPr>
              <a:t>COMMISSION SANTE ENVIONNEMENT</a:t>
            </a:r>
            <a:endParaRPr lang="fr-FR" sz="1600" b="1" dirty="0">
              <a:solidFill>
                <a:srgbClr val="74CC9F"/>
              </a:solidFill>
            </a:endParaRPr>
          </a:p>
          <a:p>
            <a:r>
              <a:rPr lang="fr-FR" sz="1600" b="1" i="1" dirty="0" smtClean="0">
                <a:solidFill>
                  <a:srgbClr val="74CC9F"/>
                </a:solidFill>
              </a:rPr>
              <a:t>Fonds Air Fioul</a:t>
            </a:r>
          </a:p>
          <a:p>
            <a:endParaRPr lang="fr-FR" b="1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5093390" y="7156871"/>
            <a:ext cx="367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Lundi 15 février 2021 - 18h00 – Mairie de PASSY</a:t>
            </a:r>
            <a:endParaRPr lang="fr-FR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4E9C48F-B1F3-4592-94BA-F1D38C668F86}"/>
              </a:ext>
            </a:extLst>
          </p:cNvPr>
          <p:cNvSpPr/>
          <p:nvPr/>
        </p:nvSpPr>
        <p:spPr>
          <a:xfrm>
            <a:off x="4874314" y="463104"/>
            <a:ext cx="5622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Proposition 1 =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 montant fixe en fonction du revenu fiscal de référence</a:t>
            </a:r>
            <a:endParaRPr lang="fr-F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"/>
            <a:ext cx="10688638" cy="75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1660</Words>
  <Application>Microsoft Office PowerPoint</Application>
  <PresentationFormat>Personnalisé</PresentationFormat>
  <Paragraphs>395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Helvetica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Juliette Petit</dc:creator>
  <cp:lastModifiedBy>Garance VERDIERE</cp:lastModifiedBy>
  <cp:revision>209</cp:revision>
  <cp:lastPrinted>2021-02-11T07:29:57Z</cp:lastPrinted>
  <dcterms:created xsi:type="dcterms:W3CDTF">2020-09-30T09:23:46Z</dcterms:created>
  <dcterms:modified xsi:type="dcterms:W3CDTF">2021-02-11T11:25:28Z</dcterms:modified>
</cp:coreProperties>
</file>