
<file path=[Content_Types].xml><?xml version="1.0" encoding="utf-8"?>
<Types xmlns="http://schemas.openxmlformats.org/package/2006/content-types">
  <Default Extension="png" ContentType="image/png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1" r:id="rId3"/>
    <p:sldId id="307" r:id="rId4"/>
    <p:sldId id="311" r:id="rId5"/>
    <p:sldId id="312" r:id="rId6"/>
    <p:sldId id="313" r:id="rId7"/>
    <p:sldId id="314" r:id="rId8"/>
    <p:sldId id="315" r:id="rId9"/>
    <p:sldId id="266" r:id="rId10"/>
    <p:sldId id="306" r:id="rId11"/>
    <p:sldId id="301" r:id="rId12"/>
    <p:sldId id="267" r:id="rId13"/>
    <p:sldId id="325" r:id="rId14"/>
    <p:sldId id="369" r:id="rId15"/>
    <p:sldId id="607" r:id="rId16"/>
    <p:sldId id="608" r:id="rId17"/>
    <p:sldId id="613" r:id="rId18"/>
    <p:sldId id="609" r:id="rId19"/>
    <p:sldId id="316" r:id="rId20"/>
    <p:sldId id="308" r:id="rId21"/>
    <p:sldId id="317" r:id="rId22"/>
    <p:sldId id="318" r:id="rId23"/>
    <p:sldId id="270" r:id="rId24"/>
    <p:sldId id="260" r:id="rId25"/>
  </p:sldIdLst>
  <p:sldSz cx="10688638" cy="7562850"/>
  <p:notesSz cx="6797675" cy="9926638"/>
  <p:defaultTextStyle>
    <a:defPPr>
      <a:defRPr lang="fr-FR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02087"/>
    <a:srgbClr val="CC8C45"/>
    <a:srgbClr val="CC5744"/>
    <a:srgbClr val="45915F"/>
    <a:srgbClr val="7AB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 snapToGrid="0" snapToObjects="1">
      <p:cViewPr varScale="1">
        <p:scale>
          <a:sx n="75" d="100"/>
          <a:sy n="75" d="100"/>
        </p:scale>
        <p:origin x="1296" y="66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F1E6B-EE0C-4CDD-BD10-0C0A6AFA22DC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AA72-B6B4-4D54-A505-C61E62941B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423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D0DF7-FF99-43FB-B9CD-A36BC135528A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339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DCDEB-E5AC-43B5-ABBA-A63E9E3E49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99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95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834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84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518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559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>
            <a:extLst>
              <a:ext uri="{FF2B5EF4-FFF2-40B4-BE49-F238E27FC236}">
                <a16:creationId xmlns="" xmlns:a16="http://schemas.microsoft.com/office/drawing/2014/main" id="{0FE305C3-5007-40FA-9F64-44ED31A0B1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ce réservé des commentaires 2">
            <a:extLst>
              <a:ext uri="{FF2B5EF4-FFF2-40B4-BE49-F238E27FC236}">
                <a16:creationId xmlns="" xmlns:a16="http://schemas.microsoft.com/office/drawing/2014/main" id="{85F3DD04-D091-42E9-A608-C13F2B1D8E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87044" name="Espace réservé du numéro de diapositive 3">
            <a:extLst>
              <a:ext uri="{FF2B5EF4-FFF2-40B4-BE49-F238E27FC236}">
                <a16:creationId xmlns="" xmlns:a16="http://schemas.microsoft.com/office/drawing/2014/main" id="{A5D6351C-4146-4970-AD2A-64A3BB3A9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63491" indent="-25268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22573" indent="-20096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33375" indent="-20096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44179" indent="-20096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269758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695338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120917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546497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41183E5-B0C1-4D73-AC1C-C208A4BDDF1D}" type="slidenum">
              <a:rPr lang="fr-FR" altLang="fr-FR" smtClean="0">
                <a:solidFill>
                  <a:srgbClr val="000000"/>
                </a:solidFill>
              </a:rPr>
              <a:pPr/>
              <a:t>14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7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>
            <a:extLst>
              <a:ext uri="{FF2B5EF4-FFF2-40B4-BE49-F238E27FC236}">
                <a16:creationId xmlns="" xmlns:a16="http://schemas.microsoft.com/office/drawing/2014/main" id="{0FE305C3-5007-40FA-9F64-44ED31A0B1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ce réservé des commentaires 2">
            <a:extLst>
              <a:ext uri="{FF2B5EF4-FFF2-40B4-BE49-F238E27FC236}">
                <a16:creationId xmlns="" xmlns:a16="http://schemas.microsoft.com/office/drawing/2014/main" id="{85F3DD04-D091-42E9-A608-C13F2B1D8E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87044" name="Espace réservé du numéro de diapositive 3">
            <a:extLst>
              <a:ext uri="{FF2B5EF4-FFF2-40B4-BE49-F238E27FC236}">
                <a16:creationId xmlns="" xmlns:a16="http://schemas.microsoft.com/office/drawing/2014/main" id="{A5D6351C-4146-4970-AD2A-64A3BB3A9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63491" indent="-25268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22573" indent="-20096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33375" indent="-20096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44179" indent="-20096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269758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695338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120917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546497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41183E5-B0C1-4D73-AC1C-C208A4BDDF1D}" type="slidenum">
              <a:rPr lang="fr-FR" altLang="fr-FR" smtClean="0">
                <a:solidFill>
                  <a:srgbClr val="000000"/>
                </a:solidFill>
              </a:rPr>
              <a:pPr/>
              <a:t>15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61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>
            <a:extLst>
              <a:ext uri="{FF2B5EF4-FFF2-40B4-BE49-F238E27FC236}">
                <a16:creationId xmlns="" xmlns:a16="http://schemas.microsoft.com/office/drawing/2014/main" id="{0FE305C3-5007-40FA-9F64-44ED31A0B1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ce réservé des commentaires 2">
            <a:extLst>
              <a:ext uri="{FF2B5EF4-FFF2-40B4-BE49-F238E27FC236}">
                <a16:creationId xmlns="" xmlns:a16="http://schemas.microsoft.com/office/drawing/2014/main" id="{85F3DD04-D091-42E9-A608-C13F2B1D8E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87044" name="Espace réservé du numéro de diapositive 3">
            <a:extLst>
              <a:ext uri="{FF2B5EF4-FFF2-40B4-BE49-F238E27FC236}">
                <a16:creationId xmlns="" xmlns:a16="http://schemas.microsoft.com/office/drawing/2014/main" id="{A5D6351C-4146-4970-AD2A-64A3BB3A9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63491" indent="-25268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22573" indent="-20096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33375" indent="-20096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44179" indent="-20096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269758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695338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120917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546497" indent="-2009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41183E5-B0C1-4D73-AC1C-C208A4BDDF1D}" type="slidenum">
              <a:rPr lang="fr-FR" altLang="fr-FR" smtClean="0">
                <a:solidFill>
                  <a:srgbClr val="000000"/>
                </a:solidFill>
              </a:rPr>
              <a:pPr/>
              <a:t>16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41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>
            <a:extLst>
              <a:ext uri="{FF2B5EF4-FFF2-40B4-BE49-F238E27FC236}">
                <a16:creationId xmlns="" xmlns:a16="http://schemas.microsoft.com/office/drawing/2014/main" id="{3542B265-CCDA-49B4-A348-7A61A548FB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>
            <a:extLst>
              <a:ext uri="{FF2B5EF4-FFF2-40B4-BE49-F238E27FC236}">
                <a16:creationId xmlns="" xmlns:a16="http://schemas.microsoft.com/office/drawing/2014/main" id="{2C64D380-7D80-432B-81CC-19EA8E6A57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69636" name="Espace réservé du numéro de diapositive 3">
            <a:extLst>
              <a:ext uri="{FF2B5EF4-FFF2-40B4-BE49-F238E27FC236}">
                <a16:creationId xmlns="" xmlns:a16="http://schemas.microsoft.com/office/drawing/2014/main" id="{5635FAF1-8DFF-4B4F-921E-C65C915AF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3255" indent="-28203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6404" indent="-22397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7621" indent="-22397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8837" indent="-22397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6644" indent="-223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24450" indent="-223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02257" indent="-223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80063" indent="-223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DB10EF5-1062-407A-B278-A309BF113BD7}" type="slidenum">
              <a:rPr lang="fr-FR" altLang="fr-FR">
                <a:solidFill>
                  <a:srgbClr val="000000"/>
                </a:solidFill>
              </a:rPr>
              <a:pPr/>
              <a:t>17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48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>
            <a:extLst>
              <a:ext uri="{FF2B5EF4-FFF2-40B4-BE49-F238E27FC236}">
                <a16:creationId xmlns="" xmlns:a16="http://schemas.microsoft.com/office/drawing/2014/main" id="{83BC2941-C038-4886-86ED-E92448ABC0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Espace réservé des notes 2">
            <a:extLst>
              <a:ext uri="{FF2B5EF4-FFF2-40B4-BE49-F238E27FC236}">
                <a16:creationId xmlns="" xmlns:a16="http://schemas.microsoft.com/office/drawing/2014/main" id="{E06EB840-32E5-4AAB-BC1D-09BB58AF7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83972" name="Espace réservé du numéro de diapositive 3">
            <a:extLst>
              <a:ext uri="{FF2B5EF4-FFF2-40B4-BE49-F238E27FC236}">
                <a16:creationId xmlns="" xmlns:a16="http://schemas.microsoft.com/office/drawing/2014/main" id="{299B51DA-2857-45AF-9EFE-0124A81679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04697" indent="-30949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237997" indent="-247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733197" indent="-247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228395" indent="-247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723594" indent="-24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218792" indent="-24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713991" indent="-24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209189" indent="-24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CD92002-E184-4292-87D0-2B52C0D9D8E5}" type="slidenum">
              <a:rPr lang="fr-FR" altLang="fr-FR"/>
              <a:pPr/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6330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36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438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273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275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447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975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044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1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94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324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65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00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DCDEB-E5AC-43B5-ABBA-A63E9E3E49B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501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50" y="2349387"/>
            <a:ext cx="9085343" cy="1621111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297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03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49262" y="302866"/>
            <a:ext cx="2404944" cy="6452932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432" y="302866"/>
            <a:ext cx="7036687" cy="645293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48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02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330" y="4859833"/>
            <a:ext cx="9085343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330" y="3205460"/>
            <a:ext cx="9085343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9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4432" y="1764667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33392" y="1764667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56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3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433" y="2398405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9682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9682" y="2398405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61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20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8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2" y="301113"/>
            <a:ext cx="3516489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432" y="1582597"/>
            <a:ext cx="3516489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90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049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095049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049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2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4433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3" y="1764667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4433" y="7009643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AE87F-D0B4-3D4B-83C1-AAEBD5BD9808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51953" y="7009643"/>
            <a:ext cx="3384737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0192" y="7009643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ABBC4-4873-0A40-9D09-0D458275A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54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Feuille_Microsoft_Excel_97-20031.xls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4.e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ebastien.lamouille@ccpmb.fr" TargetMode="External"/><Relationship Id="rId5" Type="http://schemas.openxmlformats.org/officeDocument/2006/relationships/hyperlink" Target="mailto:nathalie.fort@ccpmb.fr" TargetMode="External"/><Relationship Id="rId4" Type="http://schemas.openxmlformats.org/officeDocument/2006/relationships/hyperlink" Target="mailto:martine.bazin@ccpmb.f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ulture (couverture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32" y="-147746"/>
            <a:ext cx="10688638" cy="7556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594271"/>
            <a:ext cx="10688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602087"/>
                </a:solidFill>
                <a:latin typeface="Arial"/>
                <a:cs typeface="Arial"/>
              </a:rPr>
              <a:t>CULTURE et PATRIMOINE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72" y="7100869"/>
            <a:ext cx="2878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Lundi 27 février 2023 – 18h / 19h30</a:t>
            </a:r>
          </a:p>
        </p:txBody>
      </p:sp>
    </p:spTree>
    <p:extLst>
      <p:ext uri="{BB962C8B-B14F-4D97-AF65-F5344CB8AC3E}">
        <p14:creationId xmlns:p14="http://schemas.microsoft.com/office/powerpoint/2010/main" val="2562362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087" y="-160446"/>
            <a:ext cx="10924726" cy="77232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</a:t>
            </a:r>
            <a:r>
              <a:rPr lang="fr-FR" sz="1400" b="1" dirty="0" smtClean="0">
                <a:solidFill>
                  <a:srgbClr val="602087"/>
                </a:solidFill>
              </a:rPr>
              <a:t>CULTURE</a:t>
            </a:r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516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10 -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743711" y="740105"/>
            <a:ext cx="9399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Evènements culturels communaux soutenus en 2022 </a:t>
            </a: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481571"/>
              </p:ext>
            </p:extLst>
          </p:nvPr>
        </p:nvGraphicFramePr>
        <p:xfrm>
          <a:off x="2298700" y="1177497"/>
          <a:ext cx="6892924" cy="5894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Feuille de calcul" r:id="rId5" imgW="7696152" imgH="6581904" progId="Excel.Sheet.8">
                  <p:embed/>
                </p:oleObj>
              </mc:Choice>
              <mc:Fallback>
                <p:oleObj name="Feuille de calcul" r:id="rId5" imgW="7696152" imgH="658190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8700" y="1177497"/>
                        <a:ext cx="6892924" cy="5894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49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1392" y="2901697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rgbClr val="913364"/>
                </a:solidFill>
                <a:latin typeface="Arial"/>
                <a:cs typeface="Arial"/>
              </a:rPr>
              <a:t>ESPACE VALLEEN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801B058-EF98-53CC-528D-68757BD841B8}"/>
              </a:ext>
            </a:extLst>
          </p:cNvPr>
          <p:cNvSpPr/>
          <p:nvPr/>
        </p:nvSpPr>
        <p:spPr>
          <a:xfrm>
            <a:off x="4286272" y="7100869"/>
            <a:ext cx="3516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11 -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891474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04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6058" y="556591"/>
            <a:ext cx="9641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Label Pays d’art et d’histoire</a:t>
            </a:r>
            <a:endParaRPr lang="fr-FR" sz="4800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606055" y="2842591"/>
            <a:ext cx="9377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516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12 -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694944" y="1606665"/>
            <a:ext cx="66080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Projet de </a:t>
            </a:r>
            <a:r>
              <a:rPr lang="fr-FR" b="1" cap="all" dirty="0"/>
              <a:t>dossier de candidature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6087" y="2144769"/>
            <a:ext cx="944112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cs typeface="Helvetica" panose="020B0604020202020204" pitchFamily="34" charset="0"/>
              </a:rPr>
              <a:t>Rappel</a:t>
            </a:r>
            <a:r>
              <a:rPr lang="fr-FR" dirty="0">
                <a:cs typeface="Helvetica" panose="020B0604020202020204" pitchFamily="34" charset="0"/>
              </a:rPr>
              <a:t>, la démarche définie par le ministère de la Culture </a:t>
            </a:r>
            <a:r>
              <a:rPr lang="fr-FR" dirty="0" smtClean="0">
                <a:cs typeface="Helvetica" panose="020B0604020202020204" pitchFamily="34" charset="0"/>
              </a:rPr>
              <a:t>comprend 3 étapes </a:t>
            </a:r>
            <a:r>
              <a:rPr lang="fr-FR" dirty="0">
                <a:cs typeface="Helvetica" panose="020B0604020202020204" pitchFamily="34" charset="0"/>
              </a:rPr>
              <a:t>:</a:t>
            </a:r>
          </a:p>
          <a:p>
            <a:endParaRPr lang="fr-FR" dirty="0"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7030A0"/>
                </a:solidFill>
                <a:cs typeface="Arial" panose="020B0604020202020204" pitchFamily="34" charset="0"/>
              </a:rPr>
              <a:t>Fiche</a:t>
            </a:r>
            <a:r>
              <a:rPr lang="fr-FR" b="1" dirty="0">
                <a:solidFill>
                  <a:srgbClr val="7030A0"/>
                </a:solidFill>
                <a:cs typeface="Arial" panose="020B0604020202020204" pitchFamily="34" charset="0"/>
              </a:rPr>
              <a:t> 1 :</a:t>
            </a:r>
            <a:r>
              <a:rPr lang="fr-FR" b="1" dirty="0">
                <a:cs typeface="Arial" panose="020B0604020202020204" pitchFamily="34" charset="0"/>
              </a:rPr>
              <a:t> </a:t>
            </a:r>
            <a:r>
              <a:rPr lang="fr-FR" b="1" u="sng" dirty="0">
                <a:cs typeface="Arial" panose="020B0604020202020204" pitchFamily="34" charset="0"/>
              </a:rPr>
              <a:t>Présentation du territoire</a:t>
            </a:r>
            <a:r>
              <a:rPr lang="fr-FR" dirty="0">
                <a:cs typeface="Arial" panose="020B0604020202020204" pitchFamily="34" charset="0"/>
              </a:rPr>
              <a:t>, de son maillage culturel, des politiques culturelles mises en œuvre et motivation de la </a:t>
            </a:r>
            <a:r>
              <a:rPr lang="fr-FR" dirty="0" smtClean="0">
                <a:cs typeface="Arial" panose="020B0604020202020204" pitchFamily="34" charset="0"/>
              </a:rPr>
              <a:t>candidature</a:t>
            </a:r>
            <a:endParaRPr lang="fr-FR" sz="1800" dirty="0" smtClean="0"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fr-FR" sz="1800" dirty="0">
                <a:cs typeface="Arial" panose="020B0604020202020204" pitchFamily="34" charset="0"/>
              </a:rPr>
              <a:t>	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>
                <a:cs typeface="Arial" panose="020B0604020202020204" pitchFamily="34" charset="0"/>
              </a:rPr>
              <a:t>=˃ Validée le 21/02/2020 par la DRAC </a:t>
            </a:r>
          </a:p>
          <a:p>
            <a:pPr algn="just">
              <a:defRPr/>
            </a:pPr>
            <a:endParaRPr lang="fr-FR" sz="1200" dirty="0"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7030A0"/>
                </a:solidFill>
                <a:cs typeface="Arial" panose="020B0604020202020204" pitchFamily="34" charset="0"/>
              </a:rPr>
              <a:t>Fiche</a:t>
            </a:r>
            <a:r>
              <a:rPr lang="fr-FR" b="1" dirty="0">
                <a:solidFill>
                  <a:srgbClr val="7030A0"/>
                </a:solidFill>
                <a:cs typeface="Arial" panose="020B0604020202020204" pitchFamily="34" charset="0"/>
              </a:rPr>
              <a:t> 2 :</a:t>
            </a: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fr-FR" b="1" u="sng" dirty="0">
                <a:cs typeface="Arial" panose="020B0604020202020204" pitchFamily="34" charset="0"/>
              </a:rPr>
              <a:t>Présentation des politiques menées</a:t>
            </a:r>
            <a:r>
              <a:rPr lang="fr-FR" b="1" dirty="0">
                <a:cs typeface="Arial" panose="020B0604020202020204" pitchFamily="34" charset="0"/>
              </a:rPr>
              <a:t> </a:t>
            </a:r>
            <a:r>
              <a:rPr lang="fr-FR" dirty="0">
                <a:cs typeface="Arial" panose="020B0604020202020204" pitchFamily="34" charset="0"/>
              </a:rPr>
              <a:t>dans les domaines de l’architecture, des arts plastiques, des patrimoines, de l’urbanisme et du </a:t>
            </a:r>
            <a:r>
              <a:rPr lang="fr-FR" dirty="0" smtClean="0">
                <a:cs typeface="Arial" panose="020B0604020202020204" pitchFamily="34" charset="0"/>
              </a:rPr>
              <a:t>paysage</a:t>
            </a:r>
          </a:p>
          <a:p>
            <a:pPr algn="just">
              <a:defRPr/>
            </a:pPr>
            <a:r>
              <a:rPr lang="fr-FR" dirty="0" smtClean="0">
                <a:cs typeface="Arial" panose="020B0604020202020204" pitchFamily="34" charset="0"/>
              </a:rPr>
              <a:t>	 </a:t>
            </a:r>
            <a:r>
              <a:rPr lang="fr-FR" dirty="0">
                <a:cs typeface="Arial" panose="020B0604020202020204" pitchFamily="34" charset="0"/>
              </a:rPr>
              <a:t>=˃ Validée le 30 mars 2022 par la DRAC</a:t>
            </a:r>
          </a:p>
          <a:p>
            <a:pPr algn="just">
              <a:defRPr/>
            </a:pPr>
            <a:endParaRPr lang="fr-FR" sz="1200" dirty="0"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7030A0"/>
                </a:solidFill>
                <a:cs typeface="Arial" panose="020B0604020202020204" pitchFamily="34" charset="0"/>
              </a:rPr>
              <a:t>Fiche</a:t>
            </a:r>
            <a:r>
              <a:rPr lang="fr-FR" b="1" dirty="0">
                <a:solidFill>
                  <a:srgbClr val="7030A0"/>
                </a:solidFill>
                <a:cs typeface="Arial" panose="020B0604020202020204" pitchFamily="34" charset="0"/>
              </a:rPr>
              <a:t> 3 : </a:t>
            </a:r>
            <a:r>
              <a:rPr lang="fr-FR" b="1" u="sng" dirty="0">
                <a:cs typeface="Arial" panose="020B0604020202020204" pitchFamily="34" charset="0"/>
              </a:rPr>
              <a:t>Dossier de candidature</a:t>
            </a:r>
            <a:r>
              <a:rPr lang="fr-FR" dirty="0">
                <a:cs typeface="Arial" panose="020B0604020202020204" pitchFamily="34" charset="0"/>
              </a:rPr>
              <a:t> =˃ Finalisation de </a:t>
            </a:r>
            <a:r>
              <a:rPr lang="fr-FR" dirty="0" smtClean="0">
                <a:cs typeface="Arial" panose="020B0604020202020204" pitchFamily="34" charset="0"/>
              </a:rPr>
              <a:t>sa </a:t>
            </a:r>
            <a:r>
              <a:rPr lang="fr-FR" dirty="0">
                <a:cs typeface="Arial" panose="020B0604020202020204" pitchFamily="34" charset="0"/>
              </a:rPr>
              <a:t>rédaction </a:t>
            </a:r>
            <a:r>
              <a:rPr lang="fr-FR" dirty="0" smtClean="0">
                <a:cs typeface="Arial" panose="020B0604020202020204" pitchFamily="34" charset="0"/>
              </a:rPr>
              <a:t>en cours</a:t>
            </a:r>
          </a:p>
          <a:p>
            <a:pPr algn="just">
              <a:defRPr/>
            </a:pPr>
            <a:endParaRPr lang="fr-FR" sz="1050" dirty="0" smtClean="0"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fr-FR" dirty="0" smtClean="0">
                <a:cs typeface="Arial" panose="020B0604020202020204" pitchFamily="34" charset="0"/>
              </a:rPr>
              <a:t>	 </a:t>
            </a:r>
            <a:r>
              <a:rPr lang="fr-FR" dirty="0">
                <a:cs typeface="Arial" panose="020B0604020202020204" pitchFamily="34" charset="0"/>
              </a:rPr>
              <a:t>=˃ 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u="sng" dirty="0">
                <a:cs typeface="Arial" panose="020B0604020202020204" pitchFamily="34" charset="0"/>
              </a:rPr>
              <a:t>P</a:t>
            </a:r>
            <a:r>
              <a:rPr lang="fr-FR" u="sng" dirty="0" smtClean="0">
                <a:cs typeface="Arial" panose="020B0604020202020204" pitchFamily="34" charset="0"/>
              </a:rPr>
              <a:t>résentation </a:t>
            </a:r>
            <a:r>
              <a:rPr lang="fr-FR" u="sng" dirty="0">
                <a:cs typeface="Arial" panose="020B0604020202020204" pitchFamily="34" charset="0"/>
              </a:rPr>
              <a:t>en </a:t>
            </a:r>
            <a:r>
              <a:rPr lang="fr-FR" u="sng">
                <a:cs typeface="Arial" panose="020B0604020202020204" pitchFamily="34" charset="0"/>
              </a:rPr>
              <a:t>CRPA </a:t>
            </a:r>
            <a:endParaRPr lang="fr-FR" u="sng" dirty="0">
              <a:cs typeface="Arial" panose="020B0604020202020204" pitchFamily="34" charset="0"/>
            </a:endParaRPr>
          </a:p>
          <a:p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7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6058" y="556591"/>
            <a:ext cx="9641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Label Pays d’art et d’histoire</a:t>
            </a:r>
            <a:endParaRPr lang="fr-FR" sz="4800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606055" y="2842591"/>
            <a:ext cx="9377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516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13 -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694944" y="1606665"/>
            <a:ext cx="66080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 </a:t>
            </a:r>
            <a:r>
              <a:rPr lang="fr-FR" b="1" cap="all" dirty="0" smtClean="0"/>
              <a:t>dossier </a:t>
            </a:r>
            <a:r>
              <a:rPr lang="fr-FR" b="1" cap="all" dirty="0"/>
              <a:t>de candidature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6087" y="2295600"/>
            <a:ext cx="9441126" cy="437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Calendrier 2023</a:t>
            </a:r>
            <a:endParaRPr lang="fr-FR" b="1" dirty="0">
              <a:solidFill>
                <a:srgbClr val="7030A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ea typeface="Calibri" panose="020F0502020204030204" pitchFamily="34" charset="0"/>
                <a:cs typeface="Arial" panose="020B0604020202020204" pitchFamily="34" charset="0"/>
              </a:rPr>
              <a:t>17 avril </a:t>
            </a:r>
            <a:r>
              <a:rPr lang="fr-FR" b="1" dirty="0"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Validation du dossier en B</a:t>
            </a:r>
            <a:r>
              <a:rPr lang="fr-FR" dirty="0" smtClean="0">
                <a:ea typeface="Calibri" panose="020F0502020204030204" pitchFamily="34" charset="0"/>
                <a:cs typeface="Arial" panose="020B0604020202020204" pitchFamily="34" charset="0"/>
              </a:rPr>
              <a:t>ureau communautaire </a:t>
            </a: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de la CCPMB </a:t>
            </a:r>
            <a:endParaRPr lang="fr-FR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ea typeface="Calibri" panose="020F0502020204030204" pitchFamily="34" charset="0"/>
                <a:cs typeface="Arial" panose="020B0604020202020204" pitchFamily="34" charset="0"/>
              </a:rPr>
              <a:t>             (validation </a:t>
            </a: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CCVCMB : date en cours de définition) </a:t>
            </a:r>
            <a:endParaRPr lang="fr-FR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a typeface="Calibri" panose="020F0502020204030204" pitchFamily="34" charset="0"/>
                <a:cs typeface="Arial" panose="020B0604020202020204" pitchFamily="34" charset="0"/>
              </a:rPr>
              <a:t>Début mai : </a:t>
            </a: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Envoi du dossier finalisé à la DRAC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ea typeface="Calibri" panose="020F0502020204030204" pitchFamily="34" charset="0"/>
                <a:cs typeface="Arial" panose="020B0604020202020204" pitchFamily="34" charset="0"/>
              </a:rPr>
              <a:t>22 juin </a:t>
            </a:r>
            <a:r>
              <a:rPr lang="fr-FR" b="1" dirty="0">
                <a:ea typeface="Calibri" panose="020F0502020204030204" pitchFamily="34" charset="0"/>
                <a:cs typeface="Arial" panose="020B0604020202020204" pitchFamily="34" charset="0"/>
              </a:rPr>
              <a:t>: Présentation du projet </a:t>
            </a: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devant la Commission régionale du patrimoine et </a:t>
            </a:r>
            <a:r>
              <a:rPr lang="fr-FR" dirty="0" smtClean="0"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ea typeface="Calibri" panose="020F0502020204030204" pitchFamily="34" charset="0"/>
                <a:cs typeface="Arial" panose="020B0604020202020204" pitchFamily="34" charset="0"/>
              </a:rPr>
              <a:t>             l’architecture (CRPA) </a:t>
            </a: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qui émet un avis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Courrier du Préfet de Région relatif à l’attribution du label au pays du Mont-Blanc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Signature de la convention Pays d’art et d’histoire avec un représentant de l’Etat (Préfet de Haute-Savoie)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Mise en œuvre du projet</a:t>
            </a:r>
          </a:p>
        </p:txBody>
      </p:sp>
    </p:spTree>
    <p:extLst>
      <p:ext uri="{BB962C8B-B14F-4D97-AF65-F5344CB8AC3E}">
        <p14:creationId xmlns:p14="http://schemas.microsoft.com/office/powerpoint/2010/main" val="397848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rte mandat 2020-2026 tourisme.pdf">
            <a:extLst>
              <a:ext uri="{FF2B5EF4-FFF2-40B4-BE49-F238E27FC236}">
                <a16:creationId xmlns="" xmlns:a16="http://schemas.microsoft.com/office/drawing/2014/main" id="{FD08BA67-ADC5-4593-B254-25E6443BC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2" y="0"/>
            <a:ext cx="10688638" cy="7553135"/>
          </a:xfrm>
          <a:prstGeom prst="rect">
            <a:avLst/>
          </a:prstGeom>
        </p:spPr>
      </p:pic>
      <p:sp>
        <p:nvSpPr>
          <p:cNvPr id="96259" name="Espace réservé du contenu 2">
            <a:extLst>
              <a:ext uri="{FF2B5EF4-FFF2-40B4-BE49-F238E27FC236}">
                <a16:creationId xmlns="" xmlns:a16="http://schemas.microsoft.com/office/drawing/2014/main" id="{76272B3F-5B3B-405F-9B73-26662A1A5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88" y="1119706"/>
            <a:ext cx="7972672" cy="656748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400" b="1" dirty="0">
                <a:solidFill>
                  <a:srgbClr val="913364"/>
                </a:solidFill>
                <a:cs typeface="Times New Roman" panose="02020603050405020304" pitchFamily="18" charset="0"/>
              </a:rPr>
              <a:t>6 parcours ludiques pour les communes des Contamines-Montjoie, de Combloux, Cordon, Passy, Praz-sur-Arly, St Gervais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altLang="fr-FR" sz="2400" b="1" dirty="0">
              <a:solidFill>
                <a:srgbClr val="913364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400" b="1" dirty="0">
                <a:solidFill>
                  <a:srgbClr val="913364"/>
                </a:solidFill>
                <a:cs typeface="Times New Roman" panose="02020603050405020304" pitchFamily="18" charset="0"/>
              </a:rPr>
              <a:t>&gt; 3 parcours enquêtes avec kit de jeux (sac et livret enquête) </a:t>
            </a:r>
            <a:r>
              <a:rPr lang="fr-FR" altLang="fr-FR" sz="2400" b="1" dirty="0">
                <a:cs typeface="Times New Roman" panose="02020603050405020304" pitchFamily="18" charset="0"/>
              </a:rPr>
              <a:t>Combloux, Les Contamines-Montjoie et St Gervais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400" b="1" dirty="0">
                <a:solidFill>
                  <a:srgbClr val="913364"/>
                </a:solidFill>
                <a:cs typeface="Times New Roman" panose="02020603050405020304" pitchFamily="18" charset="0"/>
              </a:rPr>
              <a:t>&gt; 1 parcours Escape </a:t>
            </a:r>
            <a:r>
              <a:rPr lang="fr-FR" altLang="fr-FR" sz="2400" b="1" dirty="0" err="1">
                <a:solidFill>
                  <a:srgbClr val="913364"/>
                </a:solidFill>
                <a:cs typeface="Times New Roman" panose="02020603050405020304" pitchFamily="18" charset="0"/>
              </a:rPr>
              <a:t>game</a:t>
            </a:r>
            <a:r>
              <a:rPr lang="fr-FR" altLang="fr-FR" sz="2400" b="1" dirty="0">
                <a:solidFill>
                  <a:srgbClr val="913364"/>
                </a:solidFill>
                <a:cs typeface="Times New Roman" panose="02020603050405020304" pitchFamily="18" charset="0"/>
              </a:rPr>
              <a:t> (application) : </a:t>
            </a:r>
            <a:r>
              <a:rPr lang="fr-FR" altLang="fr-FR" sz="2400" b="1" dirty="0">
                <a:cs typeface="Times New Roman" panose="02020603050405020304" pitchFamily="18" charset="0"/>
              </a:rPr>
              <a:t>Cordon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400" b="1" dirty="0">
                <a:solidFill>
                  <a:srgbClr val="913364"/>
                </a:solidFill>
                <a:cs typeface="Times New Roman" panose="02020603050405020304" pitchFamily="18" charset="0"/>
              </a:rPr>
              <a:t>&gt; 2 parcours Panneaux - BD/enquête : </a:t>
            </a:r>
            <a:r>
              <a:rPr lang="fr-FR" altLang="fr-FR" sz="2400" b="1" dirty="0">
                <a:cs typeface="Times New Roman" panose="02020603050405020304" pitchFamily="18" charset="0"/>
              </a:rPr>
              <a:t>Passy et Praz-sur-Arly</a:t>
            </a:r>
            <a:endParaRPr lang="fr-FR" altLang="fr-FR" sz="2100" b="1" dirty="0"/>
          </a:p>
          <a:p>
            <a:pPr marL="0" indent="0">
              <a:spcBef>
                <a:spcPts val="0"/>
              </a:spcBef>
              <a:buNone/>
              <a:defRPr/>
            </a:pPr>
            <a:endParaRPr lang="fr-FR" altLang="fr-FR" sz="10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400" dirty="0"/>
              <a:t>Coût total : </a:t>
            </a:r>
            <a:r>
              <a:rPr lang="fr-FR" altLang="fr-FR" sz="2400" b="1" dirty="0"/>
              <a:t>240 000 € HT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400" dirty="0"/>
              <a:t>MO : CCPMB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400" b="1" dirty="0"/>
              <a:t>Subventions attribuées  mars et oct. 2019 : </a:t>
            </a:r>
            <a:r>
              <a:rPr lang="fr-FR" altLang="fr-FR" sz="2400" dirty="0"/>
              <a:t>Etat (30%) :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400" dirty="0"/>
              <a:t>72 000 € HT, AURA (32%) : 76 800 € HT,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400" dirty="0"/>
              <a:t>Non encore attribuée  : CD74 (18%) : 43 200 € HT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altLang="fr-FR" sz="1000" b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200" b="1" dirty="0">
                <a:cs typeface="Times New Roman" panose="02020603050405020304" pitchFamily="18" charset="0"/>
              </a:rPr>
              <a:t>Calendrier action :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200" b="1" dirty="0">
                <a:cs typeface="Times New Roman" panose="02020603050405020304" pitchFamily="18" charset="0"/>
              </a:rPr>
              <a:t>Nov. 2021 : AMO - </a:t>
            </a:r>
            <a:r>
              <a:rPr lang="fr-FR" altLang="fr-FR" sz="2200" dirty="0">
                <a:cs typeface="Times New Roman" panose="02020603050405020304" pitchFamily="18" charset="0"/>
              </a:rPr>
              <a:t>sélection TELOA et architectes du Paysage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200" b="1" dirty="0">
                <a:cs typeface="Times New Roman" panose="02020603050405020304" pitchFamily="18" charset="0"/>
              </a:rPr>
              <a:t>Mai 2022 et juin 2022 : </a:t>
            </a:r>
            <a:r>
              <a:rPr lang="fr-FR" altLang="fr-FR" sz="2200" dirty="0">
                <a:cs typeface="Times New Roman" panose="02020603050405020304" pitchFamily="18" charset="0"/>
              </a:rPr>
              <a:t>Rendu APS + APD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200" b="1" dirty="0">
                <a:cs typeface="Times New Roman" panose="02020603050405020304" pitchFamily="18" charset="0"/>
              </a:rPr>
              <a:t>23 juin 2022 : Consultation - réalisation des itinéraires</a:t>
            </a:r>
            <a:endParaRPr lang="fr-FR" sz="1400" b="1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altLang="fr-FR" sz="2200" b="1" dirty="0">
                <a:cs typeface="Times New Roman" panose="02020603050405020304" pitchFamily="18" charset="0"/>
              </a:rPr>
              <a:t>30/06/2023 : </a:t>
            </a:r>
            <a:r>
              <a:rPr lang="fr-FR" altLang="fr-FR" sz="2200" dirty="0">
                <a:cs typeface="Times New Roman" panose="02020603050405020304" pitchFamily="18" charset="0"/>
              </a:rPr>
              <a:t>finalisation de l’action.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sz="1400" b="1" dirty="0"/>
          </a:p>
          <a:p>
            <a:pPr marL="0" indent="0">
              <a:spcBef>
                <a:spcPts val="0"/>
              </a:spcBef>
              <a:buNone/>
              <a:defRPr/>
            </a:pPr>
            <a:endParaRPr lang="fr-FR" altLang="fr-FR" sz="2600" dirty="0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fr-FR" altLang="fr-FR" sz="2206" dirty="0"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2AE90F4D-39CB-48CB-A6C8-9C9D5E1A4342}"/>
              </a:ext>
            </a:extLst>
          </p:cNvPr>
          <p:cNvSpPr txBox="1"/>
          <p:nvPr/>
        </p:nvSpPr>
        <p:spPr>
          <a:xfrm>
            <a:off x="117747" y="541488"/>
            <a:ext cx="6699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fr-FR" altLang="fr-FR" sz="2400" b="1" dirty="0"/>
              <a:t>1) Refonte du sentier du Baroque - Action 8.02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6C84423-8861-4264-B1A0-73A2F2F8D8D6}"/>
              </a:ext>
            </a:extLst>
          </p:cNvPr>
          <p:cNvSpPr/>
          <p:nvPr/>
        </p:nvSpPr>
        <p:spPr>
          <a:xfrm>
            <a:off x="101056" y="177778"/>
            <a:ext cx="5446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rgbClr val="913364"/>
                </a:solidFill>
              </a:rPr>
              <a:t>Actions en cours - Espace Valléen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81171741-2241-4DFD-A4A9-9F27E4CE15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49" t="27237" r="29666" b="3650"/>
          <a:stretch/>
        </p:blipFill>
        <p:spPr>
          <a:xfrm>
            <a:off x="8045252" y="2227800"/>
            <a:ext cx="2617138" cy="39629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DDC3F989-44F8-71C1-E218-BE7C82F0E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6" t="39867" r="22556" b="25092"/>
          <a:stretch/>
        </p:blipFill>
        <p:spPr>
          <a:xfrm>
            <a:off x="6833976" y="101244"/>
            <a:ext cx="3618436" cy="9019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74E6675-19D3-17BD-88EC-1DD262AD5E4A}"/>
              </a:ext>
            </a:extLst>
          </p:cNvPr>
          <p:cNvSpPr/>
          <p:nvPr/>
        </p:nvSpPr>
        <p:spPr>
          <a:xfrm>
            <a:off x="4286272" y="7100869"/>
            <a:ext cx="3516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14 -</a:t>
            </a:r>
            <a:endParaRPr lang="fr-FR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rte mandat 2020-2026 tourisme.pdf">
            <a:extLst>
              <a:ext uri="{FF2B5EF4-FFF2-40B4-BE49-F238E27FC236}">
                <a16:creationId xmlns="" xmlns:a16="http://schemas.microsoft.com/office/drawing/2014/main" id="{FD08BA67-ADC5-4593-B254-25E6443BC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" y="15038"/>
            <a:ext cx="10688638" cy="755313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D84C5D8F-40A4-A6C9-061A-4EC5C3B75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189" y="5132781"/>
            <a:ext cx="5260195" cy="25365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8AF8C76-DC67-02A6-8549-F5B9497FE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889" y="5091153"/>
            <a:ext cx="1252601" cy="25629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C5D89DFB-9EFC-084D-28FB-1F6F3CD63A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37" t="7466" r="38639"/>
          <a:stretch/>
        </p:blipFill>
        <p:spPr>
          <a:xfrm>
            <a:off x="801121" y="5069069"/>
            <a:ext cx="1162911" cy="25629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26FD661-80FE-735A-D518-A5857F3AE2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84" t="22204" r="28614" b="4016"/>
          <a:stretch/>
        </p:blipFill>
        <p:spPr>
          <a:xfrm>
            <a:off x="1382577" y="-14533"/>
            <a:ext cx="8301035" cy="51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8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rte mandat 2020-2026 tourisme.pdf">
            <a:extLst>
              <a:ext uri="{FF2B5EF4-FFF2-40B4-BE49-F238E27FC236}">
                <a16:creationId xmlns="" xmlns:a16="http://schemas.microsoft.com/office/drawing/2014/main" id="{FD08BA67-ADC5-4593-B254-25E6443BC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" y="-21058"/>
            <a:ext cx="10688638" cy="75531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6C84423-8861-4264-B1A0-73A2F2F8D8D6}"/>
              </a:ext>
            </a:extLst>
          </p:cNvPr>
          <p:cNvSpPr/>
          <p:nvPr/>
        </p:nvSpPr>
        <p:spPr>
          <a:xfrm>
            <a:off x="101056" y="177778"/>
            <a:ext cx="5446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rgbClr val="913364"/>
                </a:solidFill>
              </a:rPr>
              <a:t>Actions en cours - Espace Valléen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46D49FE4-65F0-51D4-F8D4-3CA3811DFB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20" t="20037" r="36219" b="7046"/>
          <a:stretch/>
        </p:blipFill>
        <p:spPr>
          <a:xfrm>
            <a:off x="5065232" y="503993"/>
            <a:ext cx="2967181" cy="41810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08A24C4B-66AD-5B12-4631-0ADF44847A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80" t="23291" r="33876" b="7597"/>
          <a:stretch/>
        </p:blipFill>
        <p:spPr>
          <a:xfrm>
            <a:off x="8374847" y="-37685"/>
            <a:ext cx="2394731" cy="24769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A48F99-5C5D-83F9-9F9E-8ABAF9EE3B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65" t="23195" r="36219" b="10555"/>
          <a:stretch/>
        </p:blipFill>
        <p:spPr>
          <a:xfrm>
            <a:off x="7950076" y="1905890"/>
            <a:ext cx="1679801" cy="37987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D5D3A49-0909-A96C-3421-54E76BDE9FCB}"/>
              </a:ext>
            </a:extLst>
          </p:cNvPr>
          <p:cNvSpPr/>
          <p:nvPr/>
        </p:nvSpPr>
        <p:spPr>
          <a:xfrm>
            <a:off x="4286272" y="7100869"/>
            <a:ext cx="2934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19h30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DF58964A-F496-8085-113D-1E9CDEB27E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403" t="48069" r="33740" b="10861"/>
          <a:stretch/>
        </p:blipFill>
        <p:spPr>
          <a:xfrm>
            <a:off x="9084926" y="3805299"/>
            <a:ext cx="1641703" cy="202557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8DEBB308-07DB-8B4D-58E7-19763675B7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386" t="23291" r="20079" b="7597"/>
          <a:stretch/>
        </p:blipFill>
        <p:spPr>
          <a:xfrm>
            <a:off x="-27471" y="4851777"/>
            <a:ext cx="3815071" cy="26925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A137D7A5-E2CC-AD7C-EA74-67EC0743A4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456" t="64150" r="53240" b="16875"/>
          <a:stretch/>
        </p:blipFill>
        <p:spPr>
          <a:xfrm>
            <a:off x="8282221" y="5847499"/>
            <a:ext cx="1849582" cy="108802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4956AD30-325C-D932-812A-47DE666968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725" t="16607" r="52559"/>
          <a:stretch/>
        </p:blipFill>
        <p:spPr>
          <a:xfrm>
            <a:off x="0" y="571549"/>
            <a:ext cx="1679801" cy="47817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85B801C-7DFE-DA0D-7674-AC8C3CEC679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330" t="61563" r="64679" b="7656"/>
          <a:stretch/>
        </p:blipFill>
        <p:spPr>
          <a:xfrm>
            <a:off x="1691822" y="1868631"/>
            <a:ext cx="1771746" cy="292804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25074386-4F54-47DC-EF8A-3C980395395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6579" t="29933" r="21647" b="15060"/>
          <a:stretch/>
        </p:blipFill>
        <p:spPr>
          <a:xfrm>
            <a:off x="5554955" y="4642566"/>
            <a:ext cx="2160541" cy="292804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="" xmlns:a16="http://schemas.microsoft.com/office/drawing/2014/main" id="{F81C26C6-B822-4203-B9B7-4E85003E87A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544" t="48168" r="54877" b="4875"/>
          <a:stretch/>
        </p:blipFill>
        <p:spPr>
          <a:xfrm>
            <a:off x="3853510" y="4641956"/>
            <a:ext cx="1665170" cy="269252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3809ACEB-BE0D-DB64-6B0F-FBB345EE71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0849" t="27200" r="24101" b="16460"/>
          <a:stretch/>
        </p:blipFill>
        <p:spPr>
          <a:xfrm>
            <a:off x="2894997" y="650535"/>
            <a:ext cx="2207925" cy="19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08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arte mandat 2020-2026 tourisme.pdf">
            <a:extLst>
              <a:ext uri="{FF2B5EF4-FFF2-40B4-BE49-F238E27FC236}">
                <a16:creationId xmlns="" xmlns:a16="http://schemas.microsoft.com/office/drawing/2014/main" id="{6143407A-55E4-415B-9745-1B7238D35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"/>
            <a:ext cx="10688638" cy="7553135"/>
          </a:xfrm>
          <a:prstGeom prst="rect">
            <a:avLst/>
          </a:prstGeom>
        </p:spPr>
      </p:pic>
      <p:sp>
        <p:nvSpPr>
          <p:cNvPr id="112643" name="Espace réservé du contenu 2">
            <a:extLst>
              <a:ext uri="{FF2B5EF4-FFF2-40B4-BE49-F238E27FC236}">
                <a16:creationId xmlns="" xmlns:a16="http://schemas.microsoft.com/office/drawing/2014/main" id="{3D85C417-DEA7-4789-872D-E4EA43247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86" y="1071238"/>
            <a:ext cx="7849063" cy="755313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  <a:defRPr/>
            </a:pPr>
            <a:r>
              <a:rPr lang="fr-FR" altLang="fr-FR" sz="2200" dirty="0">
                <a:solidFill>
                  <a:srgbClr val="000000"/>
                </a:solidFill>
              </a:rPr>
              <a:t>MO : Fondation Facim – partenariats communes + CCPMB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fr-FR" altLang="fr-FR" sz="1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2200" b="1" u="sng" dirty="0">
                <a:solidFill>
                  <a:srgbClr val="000000"/>
                </a:solidFill>
              </a:rPr>
              <a:t>Bilan Eté 2022 : </a:t>
            </a:r>
            <a:r>
              <a:rPr lang="fr-FR" sz="2200" b="1" dirty="0">
                <a:solidFill>
                  <a:srgbClr val="913364"/>
                </a:solidFill>
              </a:rPr>
              <a:t>+ de 30 évènements baroques au PMB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b="1" dirty="0">
                <a:solidFill>
                  <a:srgbClr val="00B050"/>
                </a:solidFill>
              </a:rPr>
              <a:t>Soit 847 participants (visites, spectacles, ateliers…) + 1 632 festivaliers baroques &gt;&gt; diversité et richesse de l’offre baroque au PMB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b="1" dirty="0"/>
              <a:t>Programme été 1</a:t>
            </a:r>
            <a:r>
              <a:rPr lang="fr-FR" sz="2000" b="1" baseline="30000" dirty="0"/>
              <a:t>ère</a:t>
            </a:r>
            <a:r>
              <a:rPr lang="fr-FR" sz="2000" b="1" dirty="0"/>
              <a:t> édition diffusé OT (5 000 ex) </a:t>
            </a:r>
            <a:r>
              <a:rPr lang="fr-FR" sz="2000" b="1" dirty="0">
                <a:solidFill>
                  <a:srgbClr val="00B050"/>
                </a:solidFill>
              </a:rPr>
              <a:t>distribués : 3000 ex. </a:t>
            </a:r>
            <a:endParaRPr lang="fr-FR" sz="2200" b="1" dirty="0">
              <a:solidFill>
                <a:srgbClr val="913364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000" b="1" dirty="0">
              <a:solidFill>
                <a:srgbClr val="913364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2200" b="1" dirty="0">
                <a:solidFill>
                  <a:srgbClr val="913364"/>
                </a:solidFill>
              </a:rPr>
              <a:t>&gt; 1, 2, 8 août : Spectacle de rue « Barock’n roll » </a:t>
            </a:r>
            <a:r>
              <a:rPr lang="fr-FR" sz="2200" b="1" dirty="0">
                <a:solidFill>
                  <a:srgbClr val="000000"/>
                </a:solidFill>
              </a:rPr>
              <a:t>: Cordon,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200" b="1" dirty="0">
                <a:solidFill>
                  <a:srgbClr val="000000"/>
                </a:solidFill>
              </a:rPr>
              <a:t>Sallanches, Megève, Les Contamines = </a:t>
            </a:r>
            <a:r>
              <a:rPr lang="fr-FR" sz="2000" b="1" dirty="0">
                <a:solidFill>
                  <a:srgbClr val="00B050"/>
                </a:solidFill>
              </a:rPr>
              <a:t>4 spectacles 169 participants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200" b="1" dirty="0">
                <a:solidFill>
                  <a:srgbClr val="913364"/>
                </a:solidFill>
              </a:rPr>
              <a:t>&gt; 3 séjours randonnée + 3 journées - Cordon/St Gervais en VTTAE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200" b="1" dirty="0">
                <a:solidFill>
                  <a:srgbClr val="000000"/>
                </a:solidFill>
              </a:rPr>
              <a:t>découverte des trésors de l’art baroque alpin et la vie dans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200" b="1" dirty="0">
                <a:solidFill>
                  <a:srgbClr val="000000"/>
                </a:solidFill>
              </a:rPr>
              <a:t>les alpages : </a:t>
            </a:r>
            <a:r>
              <a:rPr lang="fr-FR" sz="2000" b="1" dirty="0">
                <a:solidFill>
                  <a:srgbClr val="00B050"/>
                </a:solidFill>
              </a:rPr>
              <a:t>1 journée 5 personnes &gt;&gt; produits poussés en 2023 par l’agence Savoie-Mont-Blanc</a:t>
            </a:r>
          </a:p>
          <a:p>
            <a:pPr marL="0" indent="0">
              <a:spcBef>
                <a:spcPts val="0"/>
              </a:spcBef>
              <a:buNone/>
            </a:pPr>
            <a:endParaRPr lang="fr-FR" sz="1000" b="1" dirty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2200" b="1" dirty="0">
                <a:solidFill>
                  <a:srgbClr val="913364"/>
                </a:solidFill>
              </a:rPr>
              <a:t>&gt; 6 juillet - COPIL EBA  : </a:t>
            </a:r>
            <a:r>
              <a:rPr lang="fr-FR" sz="2000" dirty="0">
                <a:solidFill>
                  <a:srgbClr val="000000"/>
                </a:solidFill>
              </a:rPr>
              <a:t>bon retour des participants</a:t>
            </a:r>
          </a:p>
          <a:p>
            <a:pPr marL="0" indent="0">
              <a:spcBef>
                <a:spcPts val="0"/>
              </a:spcBef>
              <a:buNone/>
            </a:pPr>
            <a:endParaRPr lang="fr-FR" sz="1000" b="1" dirty="0">
              <a:solidFill>
                <a:srgbClr val="913364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2200" b="1" dirty="0">
                <a:solidFill>
                  <a:srgbClr val="913364"/>
                </a:solidFill>
              </a:rPr>
              <a:t>&gt; Cession Formation 21 et 22 novembre 2022 au PMB </a:t>
            </a:r>
            <a:r>
              <a:rPr lang="fr-FR" sz="19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: </a:t>
            </a:r>
            <a:r>
              <a:rPr lang="fr-FR" sz="2000" dirty="0">
                <a:solidFill>
                  <a:srgbClr val="000000"/>
                </a:solidFill>
              </a:rPr>
              <a:t>6 guides et 2 médiatrices de Cordon, Les Contamines-Montjoie, Megève, St Gervais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dirty="0">
                <a:effectLst/>
                <a:ea typeface="Tahoma" panose="020B0604030504040204" pitchFamily="34" charset="0"/>
              </a:rPr>
              <a:t>+ participation des OT concernés  - </a:t>
            </a:r>
            <a:r>
              <a:rPr lang="fr-FR" sz="2000" b="1" dirty="0">
                <a:effectLst/>
                <a:ea typeface="Tahoma" panose="020B0604030504040204" pitchFamily="34" charset="0"/>
              </a:rPr>
              <a:t>Consolidation des offres expérientielles baroques mis en place dans le cadre des EBA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dirty="0">
                <a:effectLst/>
                <a:ea typeface="Tahoma" panose="020B0604030504040204" pitchFamily="34" charset="0"/>
              </a:rPr>
              <a:t>&gt;&gt; 2 spécialistes en tourisme expérientiel et langage communicationnel.</a:t>
            </a:r>
          </a:p>
          <a:p>
            <a:pPr marL="0" indent="0">
              <a:spcBef>
                <a:spcPts val="0"/>
              </a:spcBef>
              <a:buNone/>
            </a:pPr>
            <a:endParaRPr lang="fr-FR" sz="22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2200" dirty="0">
                <a:solidFill>
                  <a:srgbClr val="000000"/>
                </a:solidFill>
              </a:rPr>
              <a:t> </a:t>
            </a:r>
            <a:endParaRPr lang="fr-FR" altLang="fr-FR" sz="2200" dirty="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fr-FR" altLang="fr-FR" sz="1500" b="1" dirty="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fr-FR" altLang="fr-FR" sz="2000" b="1" dirty="0">
              <a:solidFill>
                <a:srgbClr val="0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CDE3196D-AEF4-4CD6-983F-8A0622187CFD}"/>
              </a:ext>
            </a:extLst>
          </p:cNvPr>
          <p:cNvSpPr txBox="1"/>
          <p:nvPr/>
        </p:nvSpPr>
        <p:spPr>
          <a:xfrm>
            <a:off x="167886" y="615973"/>
            <a:ext cx="9519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2400" b="1" dirty="0"/>
              <a:t>2) Escapades baroques dans les Alpes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4E3130E-3DB3-4DCB-BA3D-D6255F496EA4}"/>
              </a:ext>
            </a:extLst>
          </p:cNvPr>
          <p:cNvSpPr/>
          <p:nvPr/>
        </p:nvSpPr>
        <p:spPr>
          <a:xfrm>
            <a:off x="167886" y="216884"/>
            <a:ext cx="3487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rgbClr val="913364"/>
                </a:solidFill>
              </a:rPr>
              <a:t>Espace Valléen</a:t>
            </a:r>
          </a:p>
          <a:p>
            <a:endParaRPr lang="fr-FR" sz="1800" i="1" dirty="0">
              <a:solidFill>
                <a:srgbClr val="913364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57FD794-0163-4832-A034-297B1712DE4A}"/>
              </a:ext>
            </a:extLst>
          </p:cNvPr>
          <p:cNvSpPr/>
          <p:nvPr/>
        </p:nvSpPr>
        <p:spPr>
          <a:xfrm>
            <a:off x="167886" y="207032"/>
            <a:ext cx="5044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rgbClr val="913364"/>
                </a:solidFill>
              </a:rPr>
              <a:t>Espace Valléen – actions en cours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167391D5-1BA3-48F0-8A41-939F75BCB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34" t="20884" r="45629"/>
          <a:stretch/>
        </p:blipFill>
        <p:spPr>
          <a:xfrm>
            <a:off x="7925977" y="0"/>
            <a:ext cx="2762661" cy="39036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B64C3CD9-B649-49C9-9A71-0E44FA8D9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5977" y="3831990"/>
            <a:ext cx="2762661" cy="36998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E1418AA-8CD8-1A96-B88A-9CBF6D811B10}"/>
              </a:ext>
            </a:extLst>
          </p:cNvPr>
          <p:cNvSpPr/>
          <p:nvPr/>
        </p:nvSpPr>
        <p:spPr>
          <a:xfrm>
            <a:off x="3655863" y="7100869"/>
            <a:ext cx="41471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17 -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02837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harte mandat 2020-2026 tourisme.pdf">
            <a:extLst>
              <a:ext uri="{FF2B5EF4-FFF2-40B4-BE49-F238E27FC236}">
                <a16:creationId xmlns="" xmlns:a16="http://schemas.microsoft.com/office/drawing/2014/main" id="{C930182D-91CF-404E-ADD9-22143D2FD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3135"/>
          </a:xfrm>
          <a:prstGeom prst="rect">
            <a:avLst/>
          </a:prstGeom>
        </p:spPr>
      </p:pic>
      <p:sp>
        <p:nvSpPr>
          <p:cNvPr id="82947" name="Espace réservé du contenu 2">
            <a:extLst>
              <a:ext uri="{FF2B5EF4-FFF2-40B4-BE49-F238E27FC236}">
                <a16:creationId xmlns="" xmlns:a16="http://schemas.microsoft.com/office/drawing/2014/main" id="{748390EE-1EE6-4FF4-A01F-23B285E45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77" y="614532"/>
            <a:ext cx="7097978" cy="555632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Calendrier 2023 Escapades baroques dans les Alpes</a:t>
            </a:r>
          </a:p>
          <a:p>
            <a:pPr marL="0" indent="0">
              <a:spcBef>
                <a:spcPts val="0"/>
              </a:spcBef>
              <a:buNone/>
            </a:pPr>
            <a:endParaRPr lang="fr-F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fr-FR" sz="1700" b="1" dirty="0">
                <a:solidFill>
                  <a:srgbClr val="C23F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Printemps 2023 :</a:t>
            </a: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fr-FR" sz="17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édition livret programmation EBA été 2023</a:t>
            </a:r>
            <a:endParaRPr lang="fr-FR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fr-FR" sz="1700" b="1" dirty="0">
                <a:solidFill>
                  <a:srgbClr val="C23F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Eté 2023 :</a:t>
            </a: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Campagnes photos des animations EBA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fr-FR" sz="1700" b="1" dirty="0">
                <a:solidFill>
                  <a:srgbClr val="C23F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Eté 2023 :</a:t>
            </a: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tournée à programmer au PMB de « </a:t>
            </a: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Barock’n Roll</a:t>
            </a: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pendant le festival Baroque au PMB : Combloux, Cordon et St Gervais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nombreux animations dans les communes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Amélioration des offres à consolider suite à la formation nov. 2022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Séjours + journées VTTAE Cordon et St Gervais reconduite à l’été 2023 + com. renforcée de la part de l’agence Savoie Mont-Blanc Tourisme </a:t>
            </a: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fr-FR" sz="1700" b="1" dirty="0">
                <a:solidFill>
                  <a:srgbClr val="C23F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Oct. 2023</a:t>
            </a: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fr-FR" sz="17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et 26 octobre (à confirmer) 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 présentation aux Contamines d’une « Surprise baroque » en présence 	de Sylvie suivie d’une formation au PMB des guides intéressées par 	personnaliser les Surprises baroques au PMB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  journée de formation des guides à la personnalisation des surprises 	baroques.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fr-F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JEP 2024</a:t>
            </a: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présentation des Surprises baroques avec un/des guides du PMB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b="1" dirty="0">
                <a:solidFill>
                  <a:srgbClr val="C23F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Suite à la formation consolidation des offres nov. 2022</a:t>
            </a:r>
            <a:r>
              <a:rPr lang="fr-FR" sz="1700" b="1" dirty="0">
                <a:solidFill>
                  <a:srgbClr val="C23F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Propositions de présentation des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séjours/ visites </a:t>
            </a: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Véronique RODI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(élément de langage)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&gt; Propositions d’améliorations des visites par Hugues BEESAU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&gt; Propositions par la Facim d’entretiens pour améliorer la communication 	des séjours EBA Pays du Mont-Blanc : </a:t>
            </a:r>
            <a:r>
              <a:rPr lang="fr-FR" sz="1600" b="1" dirty="0">
                <a:solidFill>
                  <a:srgbClr val="C23F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31/01 à 14h à la CCPMB, 3 entretiens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700" b="1" dirty="0"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5CD0523-9835-4B88-F48A-5DB35694294A}"/>
              </a:ext>
            </a:extLst>
          </p:cNvPr>
          <p:cNvSpPr/>
          <p:nvPr/>
        </p:nvSpPr>
        <p:spPr>
          <a:xfrm>
            <a:off x="2971800" y="7100869"/>
            <a:ext cx="4249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18 -</a:t>
            </a:r>
            <a:endParaRPr lang="fr-FR" sz="1400" dirty="0"/>
          </a:p>
        </p:txBody>
      </p:sp>
      <p:pic>
        <p:nvPicPr>
          <p:cNvPr id="9" name="Picture 6" descr="Landry. La “Surprise baroque” éveillera curiosité et sensibilité sous le  toit de l'église, mercredi">
            <a:extLst>
              <a:ext uri="{FF2B5EF4-FFF2-40B4-BE49-F238E27FC236}">
                <a16:creationId xmlns="" xmlns:a16="http://schemas.microsoft.com/office/drawing/2014/main" id="{E7BE4864-ED4A-2D15-7634-1FF9D4891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r="13460"/>
          <a:stretch/>
        </p:blipFill>
        <p:spPr bwMode="auto">
          <a:xfrm>
            <a:off x="7810942" y="-40626"/>
            <a:ext cx="2877696" cy="225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9B33DC47-C24F-EE64-5FFA-13EA82229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1514" y="53968"/>
            <a:ext cx="1705692" cy="10805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3901081C-4BD2-AA74-D35B-7879F0A13D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14" b="4276"/>
          <a:stretch/>
        </p:blipFill>
        <p:spPr>
          <a:xfrm>
            <a:off x="7064360" y="5544443"/>
            <a:ext cx="3596619" cy="20130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211C5EB6-0739-6F0E-67A4-EF42F2706B88}"/>
              </a:ext>
            </a:extLst>
          </p:cNvPr>
          <p:cNvPicPr/>
          <p:nvPr/>
        </p:nvPicPr>
        <p:blipFill rotWithShape="1">
          <a:blip r:embed="rId7"/>
          <a:srcRect l="30734" t="26400" r="47112" b="18291"/>
          <a:stretch/>
        </p:blipFill>
        <p:spPr bwMode="auto">
          <a:xfrm>
            <a:off x="7221114" y="1301336"/>
            <a:ext cx="1518038" cy="2084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8">
            <a:extLst>
              <a:ext uri="{FF2B5EF4-FFF2-40B4-BE49-F238E27FC236}">
                <a16:creationId xmlns="" xmlns:a16="http://schemas.microsoft.com/office/drawing/2014/main" id="{F8521C51-BE10-BD33-0EE6-B6F977DA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2216" r="24802" b="1382"/>
          <a:stretch>
            <a:fillRect/>
          </a:stretch>
        </p:blipFill>
        <p:spPr bwMode="auto">
          <a:xfrm>
            <a:off x="7627120" y="3319226"/>
            <a:ext cx="3061517" cy="214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303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5648" y="1951076"/>
            <a:ext cx="94523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Fréquentation : 1 637 festivaliers pour 14 concerts et 234 au concert gratuit de Praz-sur-Arly</a:t>
            </a:r>
          </a:p>
          <a:p>
            <a:pPr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Causeries animées par Franck Emmanuel COMTE</a:t>
            </a:r>
          </a:p>
          <a:p>
            <a:pPr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Une dizaine de temps « Les + » proposés (film, lectures, balades, …)</a:t>
            </a:r>
          </a:p>
          <a:p>
            <a:pPr>
              <a:defRPr/>
            </a:pP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Remarque :  un peu moins qu’habituellement</a:t>
            </a:r>
          </a:p>
          <a:p>
            <a:pPr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Des actions réalisées avec les enfants (concert EMDI Les Houches),</a:t>
            </a:r>
          </a:p>
          <a:p>
            <a:pPr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Soutien financier des 2 communautés de communes, du Conseil Régional, du Conseil Départemental, des Maires.</a:t>
            </a:r>
          </a:p>
          <a:p>
            <a:pPr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Pour rappel, en </a:t>
            </a:r>
            <a:r>
              <a:rPr lang="fr-FR" sz="2000">
                <a:latin typeface="Helvetica" panose="020B0604020202020204" pitchFamily="34" charset="0"/>
                <a:cs typeface="Helvetica" panose="020B0604020202020204" pitchFamily="34" charset="0"/>
              </a:rPr>
              <a:t>2022 la </a:t>
            </a: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CCPMB a signé une convention de partenariat </a:t>
            </a:r>
            <a:r>
              <a:rPr lang="fr-FR" sz="2000">
                <a:latin typeface="Helvetica" panose="020B0604020202020204" pitchFamily="34" charset="0"/>
                <a:cs typeface="Helvetica" panose="020B0604020202020204" pitchFamily="34" charset="0"/>
              </a:rPr>
              <a:t>jusqu’en 2026.</a:t>
            </a: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516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19 -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531628" y="566928"/>
            <a:ext cx="9611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BILAN : Festival BAROQUE DU PAYS DU MONT-BLANC 2022</a:t>
            </a:r>
          </a:p>
        </p:txBody>
      </p:sp>
    </p:spTree>
    <p:extLst>
      <p:ext uri="{BB962C8B-B14F-4D97-AF65-F5344CB8AC3E}">
        <p14:creationId xmlns:p14="http://schemas.microsoft.com/office/powerpoint/2010/main" val="64920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6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34776" y="627447"/>
            <a:ext cx="464217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4000" b="1" dirty="0"/>
              <a:t> Ordre du Jour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277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– 18h / </a:t>
            </a:r>
            <a:r>
              <a:rPr lang="fr-FR" sz="1400" dirty="0" smtClean="0"/>
              <a:t>19h30 – p 2 -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457258" y="2017498"/>
            <a:ext cx="98571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000" u="sng" dirty="0">
                <a:latin typeface="Helvetica" panose="020B0604020202020204" pitchFamily="34" charset="0"/>
                <a:cs typeface="Helvetica" panose="020B0604020202020204" pitchFamily="34" charset="0"/>
              </a:rPr>
              <a:t>Evènements culturels - Demandes exceptionnelles de subvention </a:t>
            </a: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</a:p>
          <a:p>
            <a:pPr marL="864337" lvl="1" indent="-342900"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Les 50 ans de la Route de la sculpture (Passy,)</a:t>
            </a:r>
          </a:p>
          <a:p>
            <a:pPr marL="864337" lvl="1" indent="-342900"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Les rencontres Musique et Patrimoine du Mont-Blanc (St-Nicolas de </a:t>
            </a:r>
            <a:r>
              <a:rPr lang="fr-FR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Véroce</a:t>
            </a: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864337" lvl="1" indent="-342900"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Projet lyrique transalpin par Le Souffle Enchanté (Chamonix-Mont-Blanc)</a:t>
            </a:r>
          </a:p>
          <a:p>
            <a:pPr marL="864337" lvl="1" indent="-342900">
              <a:buFont typeface="Wingdings" panose="05000000000000000000" pitchFamily="2" charset="2"/>
              <a:buChar char="§"/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000" u="sng" dirty="0">
                <a:latin typeface="Helvetica" panose="020B0604020202020204" pitchFamily="34" charset="0"/>
                <a:cs typeface="Helvetica" panose="020B0604020202020204" pitchFamily="34" charset="0"/>
              </a:rPr>
              <a:t>Label Pays d’art et d’histoire </a:t>
            </a:r>
            <a:r>
              <a:rPr lang="fr-FR" sz="2000" dirty="0">
                <a:latin typeface="Helvetica" panose="020B0604020202020204" pitchFamily="34" charset="0"/>
                <a:cs typeface="Helvetica" panose="020B0604020202020204" pitchFamily="34" charset="0"/>
              </a:rPr>
              <a:t>: Présentation du projet de dossier de candidature                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000" u="sng" dirty="0">
                <a:latin typeface="Helvetica" panose="020B0604020202020204" pitchFamily="34" charset="0"/>
                <a:cs typeface="Helvetica" panose="020B0604020202020204" pitchFamily="34" charset="0"/>
              </a:rPr>
              <a:t>Refonte du Sentier du Baroque : Les petites boucles baroques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000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000" u="sng" dirty="0">
                <a:latin typeface="Helvetica" panose="020B0604020202020204" pitchFamily="34" charset="0"/>
                <a:cs typeface="Helvetica" panose="020B0604020202020204" pitchFamily="34" charset="0"/>
              </a:rPr>
              <a:t>Les escapades baroques dans les Alpes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000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000" u="sng" dirty="0">
                <a:latin typeface="Helvetica" panose="020B0604020202020204" pitchFamily="34" charset="0"/>
                <a:cs typeface="Helvetica" panose="020B0604020202020204" pitchFamily="34" charset="0"/>
              </a:rPr>
              <a:t> Festival baroque du Pays du Mont-Blanc : bilan de l’édition 2022</a:t>
            </a: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13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5648" y="1951076"/>
            <a:ext cx="9452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516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20 -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531628" y="566928"/>
            <a:ext cx="9611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BILAN : Festival BAROQUE DU PAYS DU MONT-BLANC</a:t>
            </a:r>
          </a:p>
          <a:p>
            <a:pPr>
              <a:defRPr/>
            </a:pPr>
            <a: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                                                                                 2022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54" y="1090148"/>
            <a:ext cx="6984330" cy="59963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913563">
            <a:off x="7785100" y="2574324"/>
            <a:ext cx="2247900" cy="149271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Aide CCPMB représente 22,45€/festivaliers</a:t>
            </a:r>
          </a:p>
          <a:p>
            <a:endParaRPr lang="fr-FR" sz="1200" dirty="0" smtClean="0"/>
          </a:p>
          <a:p>
            <a:r>
              <a:rPr lang="fr-FR" sz="1600" dirty="0" smtClean="0"/>
              <a:t>(42 000 € / (1637+234))</a:t>
            </a:r>
          </a:p>
        </p:txBody>
      </p:sp>
    </p:spTree>
    <p:extLst>
      <p:ext uri="{BB962C8B-B14F-4D97-AF65-F5344CB8AC3E}">
        <p14:creationId xmlns:p14="http://schemas.microsoft.com/office/powerpoint/2010/main" val="1614386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516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21 -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531628" y="566928"/>
            <a:ext cx="9611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2023 25ème festival BAROQUE DU PAYS DU MONT-BLANC </a:t>
            </a:r>
            <a: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2023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25" y="1083207"/>
            <a:ext cx="7591754" cy="54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1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516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22 -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676656" y="516084"/>
            <a:ext cx="946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25ème festival BAROQUE DU PAYS DU MONT-BLANC 2023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952" y="898346"/>
            <a:ext cx="7224945" cy="60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56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6058" y="440610"/>
            <a:ext cx="9641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Contacts :</a:t>
            </a:r>
            <a:endParaRPr lang="fr-FR" sz="4800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606055" y="2842591"/>
            <a:ext cx="9377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369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– 18h / </a:t>
            </a:r>
            <a:r>
              <a:rPr lang="fr-FR" sz="1400" dirty="0" smtClean="0"/>
              <a:t>19h30 – p 23 -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657947" y="1288319"/>
            <a:ext cx="95374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</a:rPr>
              <a:t>Aides CCPMB</a:t>
            </a:r>
          </a:p>
          <a:p>
            <a:r>
              <a:rPr lang="fr-FR" sz="2800" b="1" dirty="0"/>
              <a:t>Martine BAZIN   </a:t>
            </a:r>
            <a:r>
              <a:rPr lang="fr-FR" sz="2400" dirty="0"/>
              <a:t>04 50 78 12 39    /    06 75 59 09 68  </a:t>
            </a:r>
            <a:r>
              <a:rPr lang="fr-FR" sz="2800" dirty="0">
                <a:hlinkClick r:id="rId4"/>
              </a:rPr>
              <a:t>martine.bazin@ccpmb.f</a:t>
            </a:r>
            <a:r>
              <a:rPr lang="fr-FR" sz="3200" dirty="0">
                <a:hlinkClick r:id="rId4"/>
              </a:rPr>
              <a:t>r</a:t>
            </a:r>
            <a:endParaRPr lang="fr-FR" sz="3200" dirty="0"/>
          </a:p>
          <a:p>
            <a:pPr>
              <a:defRPr/>
            </a:pPr>
            <a:endParaRPr lang="fr-FR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</a:rPr>
              <a:t>Espace </a:t>
            </a:r>
            <a:r>
              <a:rPr lang="fr-FR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Valléen</a:t>
            </a:r>
            <a:endParaRPr lang="fr-FR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fr-FR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Nathalie FORT   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</a:rPr>
              <a:t>04 57 27 20 67    /    07 76 58 95 41  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nathalie.fort@ccpmb.fr</a:t>
            </a:r>
            <a:endParaRPr lang="fr-FR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fr-FR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</a:rPr>
              <a:t>Label Pays d’Art et d’Histoire</a:t>
            </a:r>
          </a:p>
          <a:p>
            <a:pPr>
              <a:defRPr/>
            </a:pPr>
            <a:r>
              <a:rPr lang="fr-FR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Sébastien LAMOUILLE  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</a:rPr>
              <a:t>07 76 00 31 94  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  <a:hlinkClick r:id="rId6"/>
              </a:rPr>
              <a:t>sebastien.lamouille@ccpmb.fr</a:t>
            </a:r>
            <a:endParaRPr lang="fr-FR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77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ulture (interieur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IMG_487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71" r="11709" b="71"/>
          <a:stretch/>
        </p:blipFill>
        <p:spPr>
          <a:xfrm>
            <a:off x="5418027" y="0"/>
            <a:ext cx="5270611" cy="7553135"/>
          </a:xfrm>
          <a:prstGeom prst="rect">
            <a:avLst/>
          </a:prstGeom>
        </p:spPr>
      </p:pic>
      <p:pic>
        <p:nvPicPr>
          <p:cNvPr id="8" name="Image 7" descr="LogoPMB-blan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26" y="6597598"/>
            <a:ext cx="1401148" cy="6032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5B7BD0-EC1E-48A4-8FAC-102579BA61C5}"/>
              </a:ext>
            </a:extLst>
          </p:cNvPr>
          <p:cNvSpPr/>
          <p:nvPr/>
        </p:nvSpPr>
        <p:spPr>
          <a:xfrm>
            <a:off x="1640372" y="7104747"/>
            <a:ext cx="2878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– 18h / 19h30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7886" y="216884"/>
            <a:ext cx="34879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sz="1400" i="1" dirty="0">
              <a:solidFill>
                <a:srgbClr val="602087"/>
              </a:solidFill>
            </a:endParaRPr>
          </a:p>
          <a:p>
            <a:endParaRPr lang="fr-FR" b="1" baseline="30000" dirty="0">
              <a:solidFill>
                <a:srgbClr val="45915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41008" y="1898374"/>
            <a:ext cx="34894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Merci de votre attention </a:t>
            </a:r>
          </a:p>
        </p:txBody>
      </p:sp>
    </p:spTree>
    <p:extLst>
      <p:ext uri="{BB962C8B-B14F-4D97-AF65-F5344CB8AC3E}">
        <p14:creationId xmlns:p14="http://schemas.microsoft.com/office/powerpoint/2010/main" val="1486504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390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19h30 - p 3 -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621793" y="475489"/>
            <a:ext cx="952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u="sng" dirty="0">
                <a:latin typeface="Helvetica" panose="020B0604020202020204" pitchFamily="34" charset="0"/>
                <a:cs typeface="Helvetica" panose="020B0604020202020204" pitchFamily="34" charset="0"/>
              </a:rPr>
              <a:t>Evènements culturels : Demandes exceptionnelle de soutien </a:t>
            </a:r>
            <a:endParaRPr lang="fr-FR" sz="2000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21793" y="1098851"/>
            <a:ext cx="95216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Les 50 ans de la route de la Sculpture (Passy)</a:t>
            </a:r>
          </a:p>
          <a:p>
            <a:r>
              <a:rPr lang="fr-FR" sz="32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1973 : « sculpture en montagne, poème dans l’espace » </a:t>
            </a:r>
          </a:p>
          <a:p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fr-FR" sz="28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		  5 </a:t>
            </a:r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œuvres </a:t>
            </a:r>
            <a:r>
              <a:rPr lang="fr-FR" sz="28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ont été conservées </a:t>
            </a:r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8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Programme d’animations prévues par la commune:</a:t>
            </a:r>
          </a:p>
          <a:p>
            <a:endParaRPr lang="fr-FR" sz="8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Parcours d’Art vivant autour des sculptures (lumière, lecture/théâtre, cirque, danse, musique)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Street art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Durant l’été : conférences, films, expositions, visites guidées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Les acteurs culturels, associatifs et touristiques participent à l’évènement </a:t>
            </a:r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0846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425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4 -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621793" y="998708"/>
            <a:ext cx="952166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Les 50 ans de la route de la Sculpture (Passy) : </a:t>
            </a:r>
            <a: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Le budget</a:t>
            </a:r>
          </a:p>
          <a:p>
            <a: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r>
              <a:rPr lang="fr-FR" sz="24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fr-FR" sz="2400" b="1" u="sng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Avis de la </a:t>
            </a:r>
            <a:r>
              <a:rPr lang="fr-FR" sz="2400" b="1" u="sng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commission 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397974"/>
              </p:ext>
            </p:extLst>
          </p:nvPr>
        </p:nvGraphicFramePr>
        <p:xfrm>
          <a:off x="950974" y="1664208"/>
          <a:ext cx="8759953" cy="4553711"/>
        </p:xfrm>
        <a:graphic>
          <a:graphicData uri="http://schemas.openxmlformats.org/drawingml/2006/table">
            <a:tbl>
              <a:tblPr/>
              <a:tblGrid>
                <a:gridCol w="33201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16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364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16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115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Dépenses (TTC)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 (TTC)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477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Productions artistiques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(art vivant, installation œuvres, œuvres kakémonos, peinture route, film, création affiche)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35 000 €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 exceptionnelle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Conseil Départemental</a:t>
                      </a: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Haute-Savoie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15 000 €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524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Reception, déplacements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10 000 €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Communauté de communes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Pays du Mont-Blanc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10 000 €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477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(Logo, voyage de presse, programme, affiche, brochure, kakémonos, teaser TV, vidéo)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14 000 €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Commune</a:t>
                      </a: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(budget propre mairie)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35 000 €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Conférences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0151"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60 000 €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60 000 €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09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390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19h30 - p 5 -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621793" y="475489"/>
            <a:ext cx="952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u="sng" dirty="0">
                <a:latin typeface="Helvetica" panose="020B0604020202020204" pitchFamily="34" charset="0"/>
                <a:cs typeface="Helvetica" panose="020B0604020202020204" pitchFamily="34" charset="0"/>
              </a:rPr>
              <a:t>Evènements culturels : Demandes exceptionnelles de soutien </a:t>
            </a:r>
            <a:endParaRPr lang="fr-FR" sz="2000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21793" y="998708"/>
            <a:ext cx="952166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Les rencontres Musique et Patrimoine du Mont-Blanc (St Nicolas de </a:t>
            </a:r>
            <a:r>
              <a:rPr lang="fr-FR" sz="3200" b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Véroce</a:t>
            </a:r>
            <a:r>
              <a:rPr lang="fr-FR" sz="32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) </a:t>
            </a:r>
            <a:r>
              <a:rPr lang="fr-FR" sz="2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du 7 au 11 août)</a:t>
            </a: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Programme prévu pour la 15</a:t>
            </a:r>
            <a:r>
              <a:rPr lang="fr-FR" sz="3200" baseline="300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ème</a:t>
            </a: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édition :</a:t>
            </a:r>
          </a:p>
          <a:p>
            <a:endParaRPr lang="fr-FR" sz="8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Constitution d’une Chorale (jeunes semi-professionnels, association de jeunes de l’IME)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8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1 « grand » concert et des 2 concerts en petit comité à Megève et Sallanches,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8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Honorer les chapelles,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8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Parcourir la montagne en randonnée,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8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Rencontrer les artisans,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8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Découvrir le village.</a:t>
            </a:r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71328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425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6 -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621793" y="593429"/>
            <a:ext cx="952166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Les rencontres Musique et Patrimoine du Mont-Blanc 15</a:t>
            </a:r>
            <a:r>
              <a:rPr lang="fr-FR" sz="2800" baseline="300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ème</a:t>
            </a:r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édition (St Nicolas de </a:t>
            </a:r>
            <a:r>
              <a:rPr lang="fr-FR" sz="2800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Véroce</a:t>
            </a:r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)   </a:t>
            </a:r>
            <a:r>
              <a:rPr lang="fr-FR" sz="32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Le budget </a:t>
            </a: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16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fr-FR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Avis de la commission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453976"/>
              </p:ext>
            </p:extLst>
          </p:nvPr>
        </p:nvGraphicFramePr>
        <p:xfrm>
          <a:off x="950976" y="1609337"/>
          <a:ext cx="8339328" cy="4919475"/>
        </p:xfrm>
        <a:graphic>
          <a:graphicData uri="http://schemas.openxmlformats.org/drawingml/2006/table">
            <a:tbl>
              <a:tblPr/>
              <a:tblGrid>
                <a:gridCol w="24371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22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10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4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371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22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103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65313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58 600 €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38 000 €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Cachets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37 000 €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Billets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38 000 €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Transports-Hébergements-Repas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9 600 €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Buffet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1 500 €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RESSOURCES PROPRES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6 000 €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Technique son et lumière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7 500 €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Cotisations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1 500 €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 de piano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Donc-Mecénats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4 500 €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PUBLICITE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Revue culturelle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700 €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27 000 €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Dauphin libéré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Région Auvergne Rhône-Alpes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10 000 €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1 300 €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Département de Haute-Savoie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89911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IMPRIMERIE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3 300 €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Commune de Saint-Gervais-les-Bains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8 000 €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8991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Affiches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Communauté de communes Pays du Mont-Blanc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5 000 €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Flyers + visuels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2 500 €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Billets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DIVERS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6 100 €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Papeterie, timbres, CD, vidéo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3 600 €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49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déplacements-missions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2 500 €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44956">
                <a:tc gridSpan="2"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71 000 €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71 000 €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685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425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7 -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621793" y="475489"/>
            <a:ext cx="952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u="sng" dirty="0">
                <a:latin typeface="Helvetica" panose="020B0604020202020204" pitchFamily="34" charset="0"/>
                <a:cs typeface="Helvetica" panose="020B0604020202020204" pitchFamily="34" charset="0"/>
              </a:rPr>
              <a:t>Evènements culturels : Demandes exceptionnelle de soutien </a:t>
            </a:r>
            <a:endParaRPr lang="fr-FR" sz="2000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21793" y="998708"/>
            <a:ext cx="95216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Projet lyrique transalpin (Chamonix Mont-Blanc)</a:t>
            </a:r>
          </a:p>
          <a:p>
            <a:r>
              <a:rPr lang="fr-FR" sz="32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par Le Souffle enchanté </a:t>
            </a:r>
          </a:p>
          <a:p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Spectacle mêlant art lyrique, art du conte et </a:t>
            </a:r>
            <a:r>
              <a:rPr lang="fr-FR" sz="32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illustrations</a:t>
            </a:r>
            <a:r>
              <a:rPr lang="fr-FR" sz="2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: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Conception d’un spectacle en résidence pendant 1 semaine (mai)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1 représentation à Chamonix-Mont-Blanc (intégrée dans la saison culturelle)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Des enregistrements du 15 au 19 novembre à Chamonix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3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Intervention en milieux scolaires.</a:t>
            </a:r>
            <a:endParaRPr lang="fr-FR" sz="3200" b="1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3438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425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8 -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621793" y="513461"/>
            <a:ext cx="952166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Projet lyrique transalpin par Le Souffle enchanté (Chamonix Mont-Blanc)    </a:t>
            </a:r>
            <a:r>
              <a:rPr lang="fr-FR" sz="32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Le budget :</a:t>
            </a:r>
          </a:p>
          <a:p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endParaRPr lang="fr-FR" sz="32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r>
              <a:rPr lang="fr-FR" sz="32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fr-FR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Avis de la </a:t>
            </a:r>
            <a:r>
              <a:rPr lang="fr-FR" sz="2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commission</a:t>
            </a:r>
            <a:endParaRPr 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300885"/>
              </p:ext>
            </p:extLst>
          </p:nvPr>
        </p:nvGraphicFramePr>
        <p:xfrm>
          <a:off x="1481328" y="1517904"/>
          <a:ext cx="7012591" cy="4843209"/>
        </p:xfrm>
        <a:graphic>
          <a:graphicData uri="http://schemas.openxmlformats.org/drawingml/2006/table">
            <a:tbl>
              <a:tblPr/>
              <a:tblGrid>
                <a:gridCol w="20631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78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78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058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78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062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Dépenses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Création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souffle enchanté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2 300 €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Ecriture du conte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Création graphique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Entrées séances scolaires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Conception mise en scène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Résidence d'une semaine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7 380 €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Maison des artistes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900 €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Entrées 1ère séance publique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1 600 €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Auditorium éclde de musique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gratuit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1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Chanteuse, musicien, illustrateur, sous titre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2 600 €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Ville de Chamonix Mont-Blanc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2 800 €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Mise en scène, lumière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125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Catering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480 €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Communauté Pays du Mont-Blanc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2 500 €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Déplacements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800 €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Partenariat transfrontalier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Diffusion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3 620 €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Générale avec les scolaires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1 220 €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Mécénat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2 500 €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062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Représentation publique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2 400 €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461258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généraux, logistique, 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900 €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Crowdfunding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1 000 €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0629">
                <a:tc gridSpan="2"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15 700 €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15 700 €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63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lture (interieur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58"/>
            <a:ext cx="10688638" cy="755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86" y="216884"/>
            <a:ext cx="348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602087"/>
                </a:solidFill>
              </a:rPr>
              <a:t>COMMISSION CULTURE</a:t>
            </a:r>
          </a:p>
          <a:p>
            <a:endParaRPr lang="fr-FR" b="1" baseline="30000" dirty="0">
              <a:solidFill>
                <a:srgbClr val="CC8C4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E9C48F-B1F3-4592-94BA-F1D38C668F86}"/>
              </a:ext>
            </a:extLst>
          </p:cNvPr>
          <p:cNvSpPr/>
          <p:nvPr/>
        </p:nvSpPr>
        <p:spPr>
          <a:xfrm>
            <a:off x="4286272" y="7100869"/>
            <a:ext cx="3425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Lundi 27 février 2023 - 18h00 / </a:t>
            </a:r>
            <a:r>
              <a:rPr lang="fr-FR" sz="1400" dirty="0" smtClean="0"/>
              <a:t>19h30 – p 9 -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743711" y="740105"/>
            <a:ext cx="9399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Soutien aux évènements culturels communaux </a:t>
            </a:r>
            <a:endParaRPr lang="fr-FR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21792" y="1941876"/>
            <a:ext cx="95216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Rappel : </a:t>
            </a:r>
          </a:p>
          <a:p>
            <a:endParaRPr lang="fr-FR" b="1" dirty="0"/>
          </a:p>
          <a:p>
            <a:r>
              <a:rPr lang="fr-FR" b="1" dirty="0"/>
              <a:t>Budget de 2 500 €/ commune </a:t>
            </a:r>
            <a:r>
              <a:rPr lang="fr-FR" dirty="0"/>
              <a:t>disponible pour soutenir des évènements culturels communaux à rayonnement intercommunal</a:t>
            </a:r>
          </a:p>
          <a:p>
            <a:r>
              <a:rPr lang="fr-FR" dirty="0"/>
              <a:t>Bonification possible 500 € / commune, si lien avec thématique du PAH</a:t>
            </a:r>
          </a:p>
          <a:p>
            <a:endParaRPr lang="fr-FR" dirty="0"/>
          </a:p>
          <a:p>
            <a:r>
              <a:rPr lang="fr-FR" b="1" dirty="0"/>
              <a:t>Chaque commune identifie le ou les évènements à soutenir</a:t>
            </a:r>
          </a:p>
          <a:p>
            <a:endParaRPr lang="fr-FR" dirty="0"/>
          </a:p>
          <a:p>
            <a:r>
              <a:rPr lang="fr-FR" dirty="0"/>
              <a:t>Aide accordée par </a:t>
            </a:r>
            <a:r>
              <a:rPr lang="fr-FR" b="1" dirty="0"/>
              <a:t>décision du Bureau communautaire </a:t>
            </a:r>
            <a:r>
              <a:rPr lang="fr-FR" dirty="0"/>
              <a:t>en contre partie d’une communication sur le partenariat (logo de la CCPMB).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70208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1676</Words>
  <Application>Microsoft Office PowerPoint</Application>
  <PresentationFormat>Personnalisé</PresentationFormat>
  <Paragraphs>510</Paragraphs>
  <Slides>24</Slides>
  <Notes>23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Arial</vt:lpstr>
      <vt:lpstr>Calibri</vt:lpstr>
      <vt:lpstr>Helvetica</vt:lpstr>
      <vt:lpstr>Symbol</vt:lpstr>
      <vt:lpstr>Tahoma</vt:lpstr>
      <vt:lpstr>Times New Roman</vt:lpstr>
      <vt:lpstr>Wingdings</vt:lpstr>
      <vt:lpstr>Thème Office</vt:lpstr>
      <vt:lpstr>Feuille de calcul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Juliette Petit</dc:creator>
  <cp:lastModifiedBy>Martine BAZIN</cp:lastModifiedBy>
  <cp:revision>137</cp:revision>
  <cp:lastPrinted>2023-02-23T09:28:03Z</cp:lastPrinted>
  <dcterms:created xsi:type="dcterms:W3CDTF">2020-09-30T09:23:46Z</dcterms:created>
  <dcterms:modified xsi:type="dcterms:W3CDTF">2023-03-01T09:22:56Z</dcterms:modified>
</cp:coreProperties>
</file>